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967" r:id="rId2"/>
    <p:sldId id="964" r:id="rId3"/>
    <p:sldId id="968" r:id="rId4"/>
    <p:sldId id="969" r:id="rId5"/>
    <p:sldId id="966" r:id="rId6"/>
    <p:sldId id="97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7300"/>
    <a:srgbClr val="00B0F0"/>
    <a:srgbClr val="47B0F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2"/>
    <p:restoredTop sz="67901"/>
  </p:normalViewPr>
  <p:slideViewPr>
    <p:cSldViewPr snapToGrid="0" snapToObjects="1">
      <p:cViewPr varScale="1">
        <p:scale>
          <a:sx n="79" d="100"/>
          <a:sy n="79" d="100"/>
        </p:scale>
        <p:origin x="1792" y="200"/>
      </p:cViewPr>
      <p:guideLst/>
    </p:cSldViewPr>
  </p:slideViewPr>
  <p:outlineViewPr>
    <p:cViewPr>
      <p:scale>
        <a:sx n="33" d="100"/>
        <a:sy n="33" d="100"/>
      </p:scale>
      <p:origin x="0" y="-10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362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7F210-97F5-D246-BAD0-68EF325E8198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4620D-214F-8E4E-A8EA-D442D6363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01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4620D-214F-8E4E-A8EA-D442D63634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50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4620D-214F-8E4E-A8EA-D442D63634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04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Problem: </a:t>
            </a:r>
            <a:r>
              <a:rPr lang="en-US" b="0" dirty="0"/>
              <a:t>We all like different things. That’s what makes us interesting. We’re happier and more productive doing things we like. </a:t>
            </a:r>
          </a:p>
          <a:p>
            <a:endParaRPr lang="en-US" b="0" dirty="0"/>
          </a:p>
          <a:p>
            <a:r>
              <a:rPr lang="en-US" b="0" dirty="0"/>
              <a:t>The problem comes when we’re asked to do things we don’t like. Sometimes, we have no choice. Other times, we do.</a:t>
            </a:r>
          </a:p>
          <a:p>
            <a:endParaRPr lang="en-US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4620D-214F-8E4E-A8EA-D442D63634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51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Solution: </a:t>
            </a:r>
            <a:r>
              <a:rPr lang="en-US" sz="1200" dirty="0"/>
              <a:t>​What parts of your job do you love to do?  What would you prefer to offload?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4620D-214F-8E4E-A8EA-D442D63634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16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Problem: </a:t>
            </a:r>
            <a:r>
              <a:rPr lang="en-US" b="0" dirty="0"/>
              <a:t>We all like different things. That’s what makes us interesting. We’re happier and more productive doing things we like. </a:t>
            </a:r>
          </a:p>
          <a:p>
            <a:endParaRPr lang="en-US" b="0" dirty="0"/>
          </a:p>
          <a:p>
            <a:r>
              <a:rPr lang="en-US" b="0" dirty="0"/>
              <a:t>The problem comes when we’re asked to do things we don’t like. Sometimes, we have no choice. Other times, we do.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Solution: </a:t>
            </a:r>
            <a:r>
              <a:rPr lang="en-US" sz="1200" dirty="0"/>
              <a:t>​What parts of your job do you love to do?  What would you prefer to offload?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4620D-214F-8E4E-A8EA-D442D63634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34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9D6F5-C3A7-42A2-86ED-A4BB6579E1A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063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82B3F-BBD8-5044-846B-C333509D1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6CE7FB-17F4-C141-A9D8-0626E8B76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28BBB-F867-A34D-9C28-3353D3891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B93D-D548-844E-8E7C-BEDD96014861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E1331-6BC7-2840-9DA0-50B0A36C6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A90DB-0921-A648-834E-27E972B9E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CCC5-0CFA-DD4A-A113-B7DB0A6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43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FF59A-9063-544D-B422-72AD3B7DA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002823-83C2-3549-AF9E-3C2B82E68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1DC93-AA78-E54A-883C-DA39F082E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B93D-D548-844E-8E7C-BEDD96014861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C12EF-8141-2B45-AE46-018135A3D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EF574-8B1D-9447-A7D9-DEF913977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CCC5-0CFA-DD4A-A113-B7DB0A6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75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AB4E6F-5240-B645-BB07-0593A60E9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4092F3-21E0-704B-8DBB-52680738F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CC90F-A2B0-7244-A6D1-8FBA84465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B93D-D548-844E-8E7C-BEDD96014861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93888-2A78-C340-A895-34A234D38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850F3-EB0A-6347-82E0-AF63F1EA8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CCC5-0CFA-DD4A-A113-B7DB0A6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08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41" y="142509"/>
            <a:ext cx="10515600" cy="486886"/>
          </a:xfrm>
        </p:spPr>
        <p:txBody>
          <a:bodyPr>
            <a:noAutofit/>
          </a:bodyPr>
          <a:lstStyle>
            <a:lvl1pPr>
              <a:defRPr sz="1800" b="1" i="0">
                <a:solidFill>
                  <a:schemeClr val="bg1"/>
                </a:solidFill>
                <a:latin typeface="Orkney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Orkney" pitchFamily="2" charset="77"/>
              </a:defRPr>
            </a:lvl1pPr>
          </a:lstStyle>
          <a:p>
            <a:fld id="{219001E7-44B7-41BC-93FC-562CB9664D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041" y="475119"/>
            <a:ext cx="8388927" cy="308552"/>
          </a:xfrm>
        </p:spPr>
        <p:txBody>
          <a:bodyPr anchor="ctr">
            <a:noAutofit/>
          </a:bodyPr>
          <a:lstStyle>
            <a:lvl1pPr marL="0" indent="0">
              <a:buNone/>
              <a:defRPr sz="1000" b="1" i="0">
                <a:solidFill>
                  <a:schemeClr val="bg1"/>
                </a:solidFill>
                <a:latin typeface="Orkney" pitchFamily="2" charset="77"/>
              </a:defRPr>
            </a:lvl1pPr>
          </a:lstStyle>
          <a:p>
            <a:pPr lvl="0"/>
            <a:r>
              <a:rPr lang="en-US" dirty="0"/>
              <a:t>Insert  Your Great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18603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3459E-2586-674A-86FF-87CB13D80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D7716-EE7D-6445-9FC5-2F1337F21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5AE98-E14A-9143-B601-80B7BFAE7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B93D-D548-844E-8E7C-BEDD96014861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C5E55-1FEE-704A-843E-D8B2BC3EF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77B81-92E6-034C-960B-6C947710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CCC5-0CFA-DD4A-A113-B7DB0A6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6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69224-42A4-AB40-B0C6-F7E9ABC5A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9A357-1AD8-D447-AEA8-67641534E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6CC0F-2177-2C4A-A1B1-12D8E262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B93D-D548-844E-8E7C-BEDD96014861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0E91B-3CBF-EE43-ACDD-8F98F9F2B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C2801-C20E-2F43-ADEF-D17521C5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CCC5-0CFA-DD4A-A113-B7DB0A6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0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A3D6-F0B2-5242-81DC-1F15E9D63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52FFD-921B-8348-9C60-99C2530ACF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95D824-6327-434A-97D8-817EBD275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E71681-A5CC-8F4E-AA19-F98993BC8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B93D-D548-844E-8E7C-BEDD96014861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35FA91-5732-B248-AD10-6E3787844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66C478-2FE7-2646-8AC6-C45F263F3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CCC5-0CFA-DD4A-A113-B7DB0A6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15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5A69F-1797-5644-AF09-FA453EE87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3CA2A-C9D4-9C4A-A2D8-811784414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F0F1B4-349D-E942-ACBA-8C160937C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76C694-8B3C-FE49-8D03-243228133D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66C4D9-1B46-9E4B-9E3A-FDDFF994B1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E97841-FCF7-D441-B462-9DE547D17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B93D-D548-844E-8E7C-BEDD96014861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9B4D3A-8F06-104E-9A03-3D91D0A56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32D7F3-8236-0F43-B531-6AEDADF2B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CCC5-0CFA-DD4A-A113-B7DB0A6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1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28285-B40B-FB4C-91F9-23DF48982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750941-DA44-1649-AB94-30E1E825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B93D-D548-844E-8E7C-BEDD96014861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541BBF-1649-8449-AD8D-F7D8229F1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260FC6-09AE-5B47-8286-0117D2189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CCC5-0CFA-DD4A-A113-B7DB0A6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1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2795E4-4854-9345-B5A2-C24FBA9DE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B93D-D548-844E-8E7C-BEDD96014861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FC12CD-F808-2741-BB8B-8969B3134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CCC8CD-ABF9-544C-A4E7-EE2C2E732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CCC5-0CFA-DD4A-A113-B7DB0A6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6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FBBD3-E749-644D-A3BB-662C66B5C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D10F1-7181-AE4B-AB2B-4C351B4A2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F3F5C9-506B-C543-813D-0FF31648C0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BDB79D-21F5-EE4F-B5B0-4632CA410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B93D-D548-844E-8E7C-BEDD96014861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E08F5-6F5B-3C46-9A8D-B3A9BEF88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F86523-BA68-1643-8F65-6B26D69B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CCC5-0CFA-DD4A-A113-B7DB0A6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6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213BC-4CBE-4146-815F-C59DE0770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9B66B-FC11-FA4B-A8C9-0495B40441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91879-287D-204E-B17B-934A68780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B3031-CC59-334F-B984-C671EB09A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B93D-D548-844E-8E7C-BEDD96014861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9B7C09-315E-E545-97F7-A15D9B766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D6DD6-A0A7-ED48-8C2A-292DF1777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CCC5-0CFA-DD4A-A113-B7DB0A6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8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1D5A9F-E499-9C48-BF04-90FABC957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2FD48-CDD4-D742-8794-C95D7E1DC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31649-7E20-E24B-B125-155FA0535A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CB93D-D548-844E-8E7C-BEDD96014861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F34BE-18E5-E644-9DD3-B443A5438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B7CEA-C6A9-B34B-9F8C-460959B9E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DCCC5-0CFA-DD4A-A113-B7DB0A6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7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mall animal on a beach&#10;&#10;Description automatically generated">
            <a:extLst>
              <a:ext uri="{FF2B5EF4-FFF2-40B4-BE49-F238E27FC236}">
                <a16:creationId xmlns:a16="http://schemas.microsoft.com/office/drawing/2014/main" id="{E6F70949-1E37-2D4A-80EB-FF80D56ACB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298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2703DB-FC50-B44A-8256-78796E2E6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6055823" cy="3204134"/>
          </a:xfrm>
        </p:spPr>
        <p:txBody>
          <a:bodyPr anchor="b">
            <a:noAutofit/>
          </a:bodyPr>
          <a:lstStyle/>
          <a:p>
            <a:pPr algn="l"/>
            <a:r>
              <a:rPr lang="en-US" sz="8000" dirty="0">
                <a:solidFill>
                  <a:srgbClr val="F07300"/>
                </a:solidFill>
                <a:latin typeface="Trattatello" panose="020F0403020200020303" pitchFamily="34" charset="0"/>
              </a:rPr>
              <a:t>THE TALENTED PIG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799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CC45C0-FB29-EA49-A42D-3926B7BE0D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E4D665-2423-D544-8EF3-3E0EE5629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01E7-44B7-41BC-93FC-562CB9664D4C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7880794-E0BF-D34A-A405-74416F2A1D77}"/>
              </a:ext>
            </a:extLst>
          </p:cNvPr>
          <p:cNvSpPr txBox="1">
            <a:spLocks/>
          </p:cNvSpPr>
          <p:nvPr/>
        </p:nvSpPr>
        <p:spPr>
          <a:xfrm>
            <a:off x="649224" y="393192"/>
            <a:ext cx="6179820" cy="787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sz="4000" b="0" dirty="0">
                <a:latin typeface="Orkney Light" pitchFamily="2" charset="77"/>
              </a:rPr>
              <a:t>How it works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C1A629-261A-3D4E-AD47-C447A313B1CD}"/>
              </a:ext>
            </a:extLst>
          </p:cNvPr>
          <p:cNvSpPr>
            <a:spLocks/>
          </p:cNvSpPr>
          <p:nvPr/>
        </p:nvSpPr>
        <p:spPr>
          <a:xfrm>
            <a:off x="1071111" y="2131825"/>
            <a:ext cx="2926080" cy="3931920"/>
          </a:xfrm>
          <a:prstGeom prst="rect">
            <a:avLst/>
          </a:prstGeom>
          <a:noFill/>
          <a:ln w="9525">
            <a:solidFill>
              <a:srgbClr val="14B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rkney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EEA97A-E5F2-3F46-845C-ADD5FE88A410}"/>
              </a:ext>
            </a:extLst>
          </p:cNvPr>
          <p:cNvSpPr txBox="1"/>
          <p:nvPr/>
        </p:nvSpPr>
        <p:spPr>
          <a:xfrm>
            <a:off x="1515276" y="2468880"/>
            <a:ext cx="200728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solidFill>
                  <a:srgbClr val="FF6C00"/>
                </a:solidFill>
                <a:latin typeface="Orkney" pitchFamily="2" charset="77"/>
              </a:rPr>
              <a:t>1. Pick a slide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00AF64-1630-A145-B2B3-144935F93284}"/>
              </a:ext>
            </a:extLst>
          </p:cNvPr>
          <p:cNvSpPr txBox="1"/>
          <p:nvPr/>
        </p:nvSpPr>
        <p:spPr>
          <a:xfrm>
            <a:off x="1552913" y="3017520"/>
            <a:ext cx="2231136" cy="293157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/>
                </a:solidFill>
                <a:latin typeface="Orkney" pitchFamily="2" charset="77"/>
              </a:rPr>
              <a:t>Decide what problem you’d like your team to focus on. Then pick a slide that addresses it.</a:t>
            </a:r>
          </a:p>
          <a:p>
            <a:pPr>
              <a:lnSpc>
                <a:spcPct val="150000"/>
              </a:lnSpc>
            </a:pPr>
            <a:endParaRPr lang="en-GB" sz="1400" dirty="0">
              <a:solidFill>
                <a:schemeClr val="bg1"/>
              </a:solidFill>
              <a:latin typeface="Orkney" pitchFamily="2" charset="77"/>
            </a:endParaRP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/>
                </a:solidFill>
                <a:latin typeface="Orkney" pitchFamily="2" charset="77"/>
              </a:rPr>
              <a:t>Planning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/>
                </a:solidFill>
                <a:latin typeface="Orkney" pitchFamily="2" charset="77"/>
              </a:rPr>
              <a:t>Moving Faster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/>
                </a:solidFill>
                <a:latin typeface="Orkney" pitchFamily="2" charset="77"/>
              </a:rPr>
              <a:t>Problem Solving</a:t>
            </a:r>
          </a:p>
          <a:p>
            <a:pPr>
              <a:lnSpc>
                <a:spcPct val="150000"/>
              </a:lnSpc>
            </a:pPr>
            <a:endParaRPr lang="en-GB" sz="1200" dirty="0">
              <a:solidFill>
                <a:schemeClr val="bg1"/>
              </a:solidFill>
              <a:latin typeface="Orkney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00E7A8-6CA0-B741-B6F8-816BF83E473D}"/>
              </a:ext>
            </a:extLst>
          </p:cNvPr>
          <p:cNvSpPr/>
          <p:nvPr/>
        </p:nvSpPr>
        <p:spPr>
          <a:xfrm>
            <a:off x="4663057" y="2131827"/>
            <a:ext cx="2926080" cy="3931920"/>
          </a:xfrm>
          <a:prstGeom prst="rect">
            <a:avLst/>
          </a:prstGeom>
          <a:noFill/>
          <a:ln w="9525">
            <a:solidFill>
              <a:srgbClr val="14B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rkney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780757-EDEF-8A45-9924-820E7BA5F0F2}"/>
              </a:ext>
            </a:extLst>
          </p:cNvPr>
          <p:cNvSpPr txBox="1"/>
          <p:nvPr/>
        </p:nvSpPr>
        <p:spPr>
          <a:xfrm>
            <a:off x="4738527" y="2468880"/>
            <a:ext cx="274466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solidFill>
                  <a:srgbClr val="FF6C00"/>
                </a:solidFill>
                <a:latin typeface="Orkney" pitchFamily="2" charset="77"/>
              </a:rPr>
              <a:t>2. Check the notes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C21CA5-B5A7-E743-A413-AFDF591708B5}"/>
              </a:ext>
            </a:extLst>
          </p:cNvPr>
          <p:cNvSpPr txBox="1"/>
          <p:nvPr/>
        </p:nvSpPr>
        <p:spPr>
          <a:xfrm>
            <a:off x="5144859" y="3017520"/>
            <a:ext cx="1929384" cy="16812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/>
                </a:solidFill>
                <a:latin typeface="Orkney" pitchFamily="2" charset="77"/>
              </a:rPr>
              <a:t>Check your notes sections for suggestions on how to open your meeting.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A24424-251A-B549-AD02-F1A481A9D6A8}"/>
              </a:ext>
            </a:extLst>
          </p:cNvPr>
          <p:cNvSpPr/>
          <p:nvPr/>
        </p:nvSpPr>
        <p:spPr>
          <a:xfrm>
            <a:off x="8255003" y="2131827"/>
            <a:ext cx="2926080" cy="3931920"/>
          </a:xfrm>
          <a:prstGeom prst="rect">
            <a:avLst/>
          </a:prstGeom>
          <a:noFill/>
          <a:ln w="9525">
            <a:solidFill>
              <a:srgbClr val="14B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rkney" pitchFamily="2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24C83E-AC23-C945-A320-462FB8B865A5}"/>
              </a:ext>
            </a:extLst>
          </p:cNvPr>
          <p:cNvSpPr txBox="1"/>
          <p:nvPr/>
        </p:nvSpPr>
        <p:spPr>
          <a:xfrm>
            <a:off x="8468333" y="2468880"/>
            <a:ext cx="246894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solidFill>
                  <a:srgbClr val="FF6C00"/>
                </a:solidFill>
                <a:latin typeface="Orkney" pitchFamily="2" charset="77"/>
              </a:rPr>
              <a:t>3. Copy &amp; Share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BCF8BCE-2530-0B46-97B4-B5933F691680}"/>
              </a:ext>
            </a:extLst>
          </p:cNvPr>
          <p:cNvSpPr txBox="1"/>
          <p:nvPr/>
        </p:nvSpPr>
        <p:spPr>
          <a:xfrm>
            <a:off x="8736805" y="3017520"/>
            <a:ext cx="2231136" cy="29738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/>
                </a:solidFill>
                <a:latin typeface="Orkney" pitchFamily="2" charset="77"/>
              </a:rPr>
              <a:t>Copy the slide and paste it into your deck.</a:t>
            </a:r>
          </a:p>
          <a:p>
            <a:pPr>
              <a:lnSpc>
                <a:spcPct val="150000"/>
              </a:lnSpc>
            </a:pPr>
            <a:endParaRPr lang="en-GB" sz="1400" dirty="0">
              <a:solidFill>
                <a:schemeClr val="bg1"/>
              </a:solidFill>
              <a:latin typeface="Orkney" pitchFamily="2" charset="77"/>
            </a:endParaRP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/>
                </a:solidFill>
                <a:latin typeface="Orkney" pitchFamily="2" charset="77"/>
              </a:rPr>
              <a:t>You may share this guide with others, print, and email copies,.</a:t>
            </a:r>
          </a:p>
          <a:p>
            <a:pPr>
              <a:lnSpc>
                <a:spcPct val="150000"/>
              </a:lnSpc>
            </a:pPr>
            <a:endParaRPr lang="en-GB" sz="1400" dirty="0">
              <a:solidFill>
                <a:schemeClr val="bg1"/>
              </a:solidFill>
              <a:latin typeface="Orkney" pitchFamily="2" charset="77"/>
            </a:endParaRP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/>
                </a:solidFill>
                <a:latin typeface="Orkney" pitchFamily="2" charset="77"/>
              </a:rPr>
              <a:t>You can’t alter this guide or charge for it.</a:t>
            </a:r>
          </a:p>
        </p:txBody>
      </p:sp>
    </p:spTree>
    <p:extLst>
      <p:ext uri="{BB962C8B-B14F-4D97-AF65-F5344CB8AC3E}">
        <p14:creationId xmlns:p14="http://schemas.microsoft.com/office/powerpoint/2010/main" val="7324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4" grpId="0" animBg="1"/>
      <p:bldP spid="15" grpId="0"/>
      <p:bldP spid="16" grpId="0"/>
      <p:bldP spid="28" grpId="0" animBg="1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mall animal on a beach&#10;&#10;Description automatically generated">
            <a:extLst>
              <a:ext uri="{FF2B5EF4-FFF2-40B4-BE49-F238E27FC236}">
                <a16:creationId xmlns:a16="http://schemas.microsoft.com/office/drawing/2014/main" id="{E6F70949-1E37-2D4A-80EB-FF80D56ACB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298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2703DB-FC50-B44A-8256-78796E2E6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400"/>
              <a:t>Never try to teach a pig to sing. It wastes your time and annoys the pig.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191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mall animal on a beach&#10;&#10;Description automatically generated">
            <a:extLst>
              <a:ext uri="{FF2B5EF4-FFF2-40B4-BE49-F238E27FC236}">
                <a16:creationId xmlns:a16="http://schemas.microsoft.com/office/drawing/2014/main" id="{E6F70949-1E37-2D4A-80EB-FF80D56ACB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42" b="1568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2703DB-FC50-B44A-8256-78796E2E6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7349" y="1200152"/>
            <a:ext cx="6897171" cy="4457696"/>
          </a:xfrm>
        </p:spPr>
        <p:txBody>
          <a:bodyPr anchor="ctr">
            <a:normAutofit/>
          </a:bodyPr>
          <a:lstStyle/>
          <a:p>
            <a:pPr algn="l"/>
            <a:r>
              <a:rPr lang="en-US" sz="5600">
                <a:solidFill>
                  <a:srgbClr val="FFFFFF"/>
                </a:solidFill>
              </a:rPr>
              <a:t>​What parts of your job do you love to do?  </a:t>
            </a:r>
            <a:br>
              <a:rPr lang="en-US" sz="5600">
                <a:solidFill>
                  <a:srgbClr val="FFFFFF"/>
                </a:solidFill>
              </a:rPr>
            </a:br>
            <a:br>
              <a:rPr lang="en-US" sz="5600">
                <a:solidFill>
                  <a:srgbClr val="FFFFFF"/>
                </a:solidFill>
              </a:rPr>
            </a:br>
            <a:r>
              <a:rPr lang="en-US" sz="5600">
                <a:solidFill>
                  <a:srgbClr val="FFFFFF"/>
                </a:solidFill>
              </a:rPr>
              <a:t>What would you prefer to offload?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4D17C8-E9C2-48A4-AA36-D7048A6C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960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mall animal on a beach&#10;&#10;Description automatically generated">
            <a:extLst>
              <a:ext uri="{FF2B5EF4-FFF2-40B4-BE49-F238E27FC236}">
                <a16:creationId xmlns:a16="http://schemas.microsoft.com/office/drawing/2014/main" id="{E6F70949-1E37-2D4A-80EB-FF80D56ACB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298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2703DB-FC50-B44A-8256-78796E2E6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800" dirty="0"/>
              <a:t>Never try to teach a pig to sing. It wastes your time and annoys the pig.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5DB874-1739-6B44-B598-1279099B90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​What parts of your job do you love to do?  What would you prefer to offload?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247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ird that is standing in the dirt&#10;&#10;Description automatically generated">
            <a:extLst>
              <a:ext uri="{FF2B5EF4-FFF2-40B4-BE49-F238E27FC236}">
                <a16:creationId xmlns:a16="http://schemas.microsoft.com/office/drawing/2014/main" id="{7D036E16-F83B-DC42-B964-6DAB87FA48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7"/>
          <a:stretch/>
        </p:blipFill>
        <p:spPr>
          <a:xfrm>
            <a:off x="0" y="-79295"/>
            <a:ext cx="12192000" cy="6937295"/>
          </a:xfrm>
          <a:prstGeom prst="rect">
            <a:avLst/>
          </a:prstGeom>
        </p:spPr>
      </p:pic>
      <p:sp>
        <p:nvSpPr>
          <p:cNvPr id="4" name="Title 11"/>
          <p:cNvSpPr txBox="1">
            <a:spLocks/>
          </p:cNvSpPr>
          <p:nvPr/>
        </p:nvSpPr>
        <p:spPr>
          <a:xfrm>
            <a:off x="575733" y="498312"/>
            <a:ext cx="3436056" cy="192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00" b="1" dirty="0">
                <a:solidFill>
                  <a:schemeClr val="bg1"/>
                </a:solidFill>
                <a:latin typeface="Orkney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</p:txBody>
      </p:sp>
      <p:sp>
        <p:nvSpPr>
          <p:cNvPr id="5" name="Title 11"/>
          <p:cNvSpPr txBox="1">
            <a:spLocks/>
          </p:cNvSpPr>
          <p:nvPr/>
        </p:nvSpPr>
        <p:spPr>
          <a:xfrm>
            <a:off x="575733" y="256895"/>
            <a:ext cx="5363028" cy="2461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Orkney" pitchFamily="2" charset="77"/>
              </a:rPr>
              <a:t> </a:t>
            </a:r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01E7-44B7-41BC-93FC-562CB9664D4C}" type="slidenum">
              <a:rPr lang="en-US" smtClean="0"/>
              <a:t>6</a:t>
            </a:fld>
            <a:endParaRPr lang="en-US" dirty="0"/>
          </a:p>
        </p:txBody>
      </p:sp>
      <p:sp>
        <p:nvSpPr>
          <p:cNvPr id="107" name="Rectangle 106"/>
          <p:cNvSpPr/>
          <p:nvPr/>
        </p:nvSpPr>
        <p:spPr>
          <a:xfrm>
            <a:off x="691485" y="484632"/>
            <a:ext cx="5950614" cy="116967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kern="0" spc="-151" noProof="1">
                <a:solidFill>
                  <a:srgbClr val="FF6C00"/>
                </a:solidFill>
                <a:latin typeface="Orkney Light" pitchFamily="2" charset="77"/>
                <a:ea typeface="Roboto" panose="02000000000000000000" pitchFamily="2" charset="0"/>
                <a:cs typeface="Open Sans" panose="020B0606030504020204" pitchFamily="34" charset="0"/>
              </a:rPr>
              <a:t>What can we learn from baby branta geese?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91485" y="1854852"/>
            <a:ext cx="5950615" cy="0"/>
          </a:xfrm>
          <a:prstGeom prst="line">
            <a:avLst/>
          </a:prstGeom>
          <a:ln w="9525">
            <a:solidFill>
              <a:srgbClr val="14B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655670" y="1998275"/>
            <a:ext cx="6049930" cy="2772327"/>
          </a:xfrm>
          <a:prstGeom prst="rect">
            <a:avLst/>
          </a:prstGeom>
        </p:spPr>
        <p:txBody>
          <a:bodyPr wrap="square" anchor="t"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Orkney" pitchFamily="2" charset="77"/>
              </a:rPr>
              <a:t>A baby barnacle geese hatches in a nest 40 stories high without the ability to fly.</a:t>
            </a:r>
          </a:p>
          <a:p>
            <a:r>
              <a:rPr lang="en-US" sz="1200" dirty="0">
                <a:solidFill>
                  <a:schemeClr val="bg1"/>
                </a:solidFill>
                <a:latin typeface="Orkney" pitchFamily="2" charset="77"/>
              </a:rPr>
              <a:t>She has to take a leap of faith and fall all the way down a cliff in order to get food or starve.  A miracle happens. Her soft feathers cushion the fall. She finds her parents and eats.</a:t>
            </a:r>
          </a:p>
          <a:p>
            <a:endParaRPr lang="en-US" sz="1200" dirty="0">
              <a:solidFill>
                <a:schemeClr val="bg1"/>
              </a:solidFill>
              <a:latin typeface="Orkney" pitchFamily="2" charset="77"/>
            </a:endParaRPr>
          </a:p>
          <a:p>
            <a:r>
              <a:rPr lang="en-US" sz="1200" dirty="0">
                <a:solidFill>
                  <a:schemeClr val="bg1"/>
                </a:solidFill>
                <a:latin typeface="Orkney" pitchFamily="2" charset="77"/>
              </a:rPr>
              <a:t>Luckily, we don’t have to leap as far. </a:t>
            </a:r>
            <a:r>
              <a:rPr lang="en-US" sz="1200" dirty="0" err="1">
                <a:solidFill>
                  <a:schemeClr val="bg1"/>
                </a:solidFill>
                <a:latin typeface="Orkney" pitchFamily="2" charset="77"/>
              </a:rPr>
              <a:t>Brantio</a:t>
            </a:r>
            <a:r>
              <a:rPr lang="en-US" sz="1200" dirty="0">
                <a:solidFill>
                  <a:schemeClr val="bg1"/>
                </a:solidFill>
                <a:latin typeface="Orkney" pitchFamily="2" charset="77"/>
              </a:rPr>
              <a:t> is named after the baby Branta geese. Fear steals dreams. What would we do if we weren’t afraid?</a:t>
            </a:r>
          </a:p>
          <a:p>
            <a:endParaRPr lang="en-US" sz="1200" dirty="0">
              <a:solidFill>
                <a:schemeClr val="bg1"/>
              </a:solidFill>
              <a:latin typeface="Orkney" pitchFamily="2" charset="77"/>
            </a:endParaRPr>
          </a:p>
          <a:p>
            <a:r>
              <a:rPr lang="en-US" sz="1200" dirty="0">
                <a:solidFill>
                  <a:schemeClr val="bg1"/>
                </a:solidFill>
                <a:latin typeface="Orkney" pitchFamily="2" charset="77"/>
              </a:rPr>
              <a:t>Taking the leap is hard. But worth it. </a:t>
            </a:r>
          </a:p>
          <a:p>
            <a:endParaRPr lang="en-US" sz="1200" dirty="0">
              <a:solidFill>
                <a:schemeClr val="bg1"/>
              </a:solidFill>
              <a:latin typeface="Orkney" pitchFamily="2" charset="77"/>
            </a:endParaRPr>
          </a:p>
          <a:p>
            <a:r>
              <a:rPr lang="en-US" sz="1200" dirty="0">
                <a:solidFill>
                  <a:schemeClr val="bg1"/>
                </a:solidFill>
                <a:latin typeface="Orkney" pitchFamily="2" charset="77"/>
              </a:rPr>
              <a:t>I’m hoping you’ll take the leap, with us, or with someone else.  The world needs your brilliant ideas.</a:t>
            </a:r>
          </a:p>
          <a:p>
            <a:endParaRPr lang="en-US" sz="1200" dirty="0">
              <a:solidFill>
                <a:schemeClr val="bg1"/>
              </a:solidFill>
              <a:latin typeface="Orkney" pitchFamily="2" charset="77"/>
            </a:endParaRPr>
          </a:p>
          <a:p>
            <a:r>
              <a:rPr lang="en-US" sz="1200" dirty="0">
                <a:solidFill>
                  <a:schemeClr val="bg1"/>
                </a:solidFill>
                <a:latin typeface="Orkney" pitchFamily="2" charset="77"/>
              </a:rPr>
              <a:t>				- Anwell. Tsai</a:t>
            </a:r>
          </a:p>
          <a:p>
            <a:r>
              <a:rPr lang="en-US" sz="1200" dirty="0">
                <a:solidFill>
                  <a:schemeClr val="bg1"/>
                </a:solidFill>
                <a:latin typeface="Orkney" pitchFamily="2" charset="77"/>
              </a:rPr>
              <a:t>				   CEO and founder of </a:t>
            </a:r>
            <a:r>
              <a:rPr lang="en-US" sz="1200" dirty="0" err="1">
                <a:solidFill>
                  <a:schemeClr val="bg1"/>
                </a:solidFill>
                <a:latin typeface="Orkney" pitchFamily="2" charset="77"/>
              </a:rPr>
              <a:t>Brantio</a:t>
            </a:r>
            <a:endParaRPr lang="en-US" sz="1200" dirty="0">
              <a:solidFill>
                <a:schemeClr val="bg1"/>
              </a:solidFill>
              <a:latin typeface="Orkney" pitchFamily="2" charset="77"/>
            </a:endParaRPr>
          </a:p>
          <a:p>
            <a:r>
              <a:rPr lang="en-US" sz="1200" dirty="0">
                <a:solidFill>
                  <a:schemeClr val="bg1"/>
                </a:solidFill>
                <a:latin typeface="Orkney" pitchFamily="2" charset="77"/>
              </a:rPr>
              <a:t>				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696FB4-496A-0046-ABD9-10FFAFE4E517}"/>
              </a:ext>
            </a:extLst>
          </p:cNvPr>
          <p:cNvSpPr txBox="1"/>
          <p:nvPr/>
        </p:nvSpPr>
        <p:spPr>
          <a:xfrm>
            <a:off x="782947" y="5757911"/>
            <a:ext cx="1372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Orkney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www.brantio.com</a:t>
            </a:r>
            <a:endParaRPr lang="en-US" sz="1200" dirty="0">
              <a:solidFill>
                <a:schemeClr val="bg1"/>
              </a:solidFill>
              <a:latin typeface="Orkney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C01306-8FBC-4C4F-924A-70E3BB107B66}"/>
              </a:ext>
            </a:extLst>
          </p:cNvPr>
          <p:cNvSpPr/>
          <p:nvPr/>
        </p:nvSpPr>
        <p:spPr>
          <a:xfrm>
            <a:off x="691485" y="5033424"/>
            <a:ext cx="4999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spc="-151" noProof="1">
                <a:solidFill>
                  <a:srgbClr val="14BBDC"/>
                </a:solidFill>
                <a:latin typeface="Orkney" pitchFamily="2" charset="77"/>
                <a:ea typeface="Roboto" panose="02000000000000000000" pitchFamily="2" charset="0"/>
                <a:cs typeface="Open Sans" panose="020B0606030504020204" pitchFamily="34" charset="0"/>
              </a:rPr>
              <a:t>Contact us. We’d love to hear from you.</a:t>
            </a:r>
            <a:endParaRPr lang="en-US" sz="2400" dirty="0">
              <a:solidFill>
                <a:srgbClr val="14BBDC"/>
              </a:solidFill>
              <a:latin typeface="Orkney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34789A-BDDE-C04A-875C-F228E63A4AFF}"/>
              </a:ext>
            </a:extLst>
          </p:cNvPr>
          <p:cNvSpPr/>
          <p:nvPr/>
        </p:nvSpPr>
        <p:spPr>
          <a:xfrm>
            <a:off x="-12436" y="-69351"/>
            <a:ext cx="660400" cy="1122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75629"/>
      </p:ext>
    </p:extLst>
  </p:cSld>
  <p:clrMapOvr>
    <a:masterClrMapping/>
  </p:clrMapOvr>
  <p:transition spd="slow">
    <p:cover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487</Words>
  <Application>Microsoft Macintosh PowerPoint</Application>
  <PresentationFormat>Widescreen</PresentationFormat>
  <Paragraphs>55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Orkney</vt:lpstr>
      <vt:lpstr>Orkney Light</vt:lpstr>
      <vt:lpstr>Trattatello</vt:lpstr>
      <vt:lpstr>Office Theme</vt:lpstr>
      <vt:lpstr>THE TALENTED PIG</vt:lpstr>
      <vt:lpstr>PowerPoint Presentation</vt:lpstr>
      <vt:lpstr>Never try to teach a pig to sing. It wastes your time and annoys the pig.</vt:lpstr>
      <vt:lpstr>​What parts of your job do you love to do?    What would you prefer to offload?</vt:lpstr>
      <vt:lpstr>Never try to teach a pig to sing. It wastes your time and annoys the pig.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TALENTED PIG</dc:title>
  <dc:creator>Anwell Tsai</dc:creator>
  <cp:lastModifiedBy>Anwell Tsai</cp:lastModifiedBy>
  <cp:revision>2</cp:revision>
  <dcterms:created xsi:type="dcterms:W3CDTF">2020-11-23T20:32:02Z</dcterms:created>
  <dcterms:modified xsi:type="dcterms:W3CDTF">2020-11-23T20:42:07Z</dcterms:modified>
</cp:coreProperties>
</file>