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965" r:id="rId2"/>
    <p:sldId id="966" r:id="rId3"/>
    <p:sldId id="279" r:id="rId4"/>
    <p:sldId id="967" r:id="rId5"/>
    <p:sldId id="968" r:id="rId6"/>
    <p:sldId id="96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07300"/>
    <a:srgbClr val="47B0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2"/>
    <p:restoredTop sz="67901"/>
  </p:normalViewPr>
  <p:slideViewPr>
    <p:cSldViewPr snapToGrid="0" snapToObjects="1">
      <p:cViewPr varScale="1">
        <p:scale>
          <a:sx n="79" d="100"/>
          <a:sy n="79" d="100"/>
        </p:scale>
        <p:origin x="1792" y="200"/>
      </p:cViewPr>
      <p:guideLst/>
    </p:cSldViewPr>
  </p:slideViewPr>
  <p:outlineViewPr>
    <p:cViewPr>
      <p:scale>
        <a:sx n="33" d="100"/>
        <a:sy n="33" d="100"/>
      </p:scale>
      <p:origin x="0" y="-10032"/>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4" d="100"/>
          <a:sy n="94" d="100"/>
        </p:scale>
        <p:origin x="36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7F210-97F5-D246-BAD0-68EF325E8198}" type="datetimeFigureOut">
              <a:rPr lang="en-US" smtClean="0"/>
              <a:t>11/23/20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4620D-214F-8E4E-A8EA-D442D6363444}" type="slidenum">
              <a:rPr lang="en-US" smtClean="0"/>
              <a:t>‹#›</a:t>
            </a:fld>
            <a:endParaRPr lang="en-US"/>
          </a:p>
        </p:txBody>
      </p:sp>
    </p:spTree>
    <p:extLst>
      <p:ext uri="{BB962C8B-B14F-4D97-AF65-F5344CB8AC3E}">
        <p14:creationId xmlns:p14="http://schemas.microsoft.com/office/powerpoint/2010/main" val="85470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1</a:t>
            </a:fld>
            <a:endParaRPr lang="en-US"/>
          </a:p>
        </p:txBody>
      </p:sp>
    </p:spTree>
    <p:extLst>
      <p:ext uri="{BB962C8B-B14F-4D97-AF65-F5344CB8AC3E}">
        <p14:creationId xmlns:p14="http://schemas.microsoft.com/office/powerpoint/2010/main" val="84999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2</a:t>
            </a:fld>
            <a:endParaRPr lang="en-US"/>
          </a:p>
        </p:txBody>
      </p:sp>
    </p:spTree>
    <p:extLst>
      <p:ext uri="{BB962C8B-B14F-4D97-AF65-F5344CB8AC3E}">
        <p14:creationId xmlns:p14="http://schemas.microsoft.com/office/powerpoint/2010/main" val="42236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Problem</a:t>
            </a:r>
            <a:r>
              <a:rPr lang="en-US" dirty="0"/>
              <a:t>: We often fall in love with the first viable option. This makes sense. We want to support each other’s ideas. The problem is, group consensus often leads to the safe choice. This potentially leaves better solutions off the table. This is because generating bold new ideas uses a different part of the brain from assessing risk and narrowing ideas down.</a:t>
            </a:r>
          </a:p>
        </p:txBody>
      </p:sp>
      <p:sp>
        <p:nvSpPr>
          <p:cNvPr id="4" name="Slide Number Placeholder 3"/>
          <p:cNvSpPr>
            <a:spLocks noGrp="1"/>
          </p:cNvSpPr>
          <p:nvPr>
            <p:ph type="sldNum" sz="quarter" idx="5"/>
          </p:nvPr>
        </p:nvSpPr>
        <p:spPr/>
        <p:txBody>
          <a:bodyPr/>
          <a:lstStyle/>
          <a:p>
            <a:fld id="{3414620D-214F-8E4E-A8EA-D442D6363444}" type="slidenum">
              <a:rPr lang="en-US" smtClean="0"/>
              <a:t>3</a:t>
            </a:fld>
            <a:endParaRPr lang="en-US"/>
          </a:p>
        </p:txBody>
      </p:sp>
    </p:spTree>
    <p:extLst>
      <p:ext uri="{BB962C8B-B14F-4D97-AF65-F5344CB8AC3E}">
        <p14:creationId xmlns:p14="http://schemas.microsoft.com/office/powerpoint/2010/main" val="185547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Solution</a:t>
            </a:r>
            <a:r>
              <a:rPr lang="en-US" dirty="0"/>
              <a:t>: Let’s encourage each of us to be open and give non-traditional and risky options. Let’s unearth as many options as possible. We’ll hold off on any commentary or analysis. Only after we’ve scraped the bottom of the barrow, let’s narrow down to 3 possibilities. What alternative choices might we consider?</a:t>
            </a:r>
          </a:p>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4</a:t>
            </a:fld>
            <a:endParaRPr lang="en-US"/>
          </a:p>
        </p:txBody>
      </p:sp>
    </p:spTree>
    <p:extLst>
      <p:ext uri="{BB962C8B-B14F-4D97-AF65-F5344CB8AC3E}">
        <p14:creationId xmlns:p14="http://schemas.microsoft.com/office/powerpoint/2010/main" val="338052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Problem</a:t>
            </a:r>
            <a:r>
              <a:rPr lang="en-US" dirty="0"/>
              <a:t>: We often fall in love with the first viable option. This makes sense. We want to support each other’s ideas. The problem is, group consensus often leads to the safe choice. This potentially leaves better solutions off the table. This is because generating bold new ideas uses a different part of the brain from assessing risk and narrowing ideas down.</a:t>
            </a:r>
          </a:p>
          <a:p>
            <a:endParaRPr lang="en-US" dirty="0"/>
          </a:p>
          <a:p>
            <a:r>
              <a:rPr lang="en-US" b="1" dirty="0"/>
              <a:t>Solution</a:t>
            </a:r>
            <a:r>
              <a:rPr lang="en-US" dirty="0"/>
              <a:t>: Let’s encourage each of us to be open and give non-traditional and risky options. Let’s unearth as many options as possible. We’ll hold off on any commentary or analysis. Only after we’ve scraped the bottom of the barrow, let’s narrow down to 3 possibilities. What alternative choices might we consider?</a:t>
            </a:r>
          </a:p>
          <a:p>
            <a:endParaRPr lang="en-US" dirty="0"/>
          </a:p>
        </p:txBody>
      </p:sp>
      <p:sp>
        <p:nvSpPr>
          <p:cNvPr id="4" name="Slide Number Placeholder 3"/>
          <p:cNvSpPr>
            <a:spLocks noGrp="1"/>
          </p:cNvSpPr>
          <p:nvPr>
            <p:ph type="sldNum" sz="quarter" idx="5"/>
          </p:nvPr>
        </p:nvSpPr>
        <p:spPr/>
        <p:txBody>
          <a:bodyPr/>
          <a:lstStyle/>
          <a:p>
            <a:fld id="{3414620D-214F-8E4E-A8EA-D442D6363444}" type="slidenum">
              <a:rPr lang="en-US" smtClean="0"/>
              <a:t>5</a:t>
            </a:fld>
            <a:endParaRPr lang="en-US"/>
          </a:p>
        </p:txBody>
      </p:sp>
    </p:spTree>
    <p:extLst>
      <p:ext uri="{BB962C8B-B14F-4D97-AF65-F5344CB8AC3E}">
        <p14:creationId xmlns:p14="http://schemas.microsoft.com/office/powerpoint/2010/main" val="304418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9D6F5-C3A7-42A2-86ED-A4BB6579E1A2}" type="slidenum">
              <a:rPr lang="en-US" smtClean="0"/>
              <a:t>6</a:t>
            </a:fld>
            <a:endParaRPr lang="en-US" dirty="0"/>
          </a:p>
        </p:txBody>
      </p:sp>
    </p:spTree>
    <p:extLst>
      <p:ext uri="{BB962C8B-B14F-4D97-AF65-F5344CB8AC3E}">
        <p14:creationId xmlns:p14="http://schemas.microsoft.com/office/powerpoint/2010/main" val="31830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2B3F-BBD8-5044-846B-C333509D10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6CE7FB-17F4-C141-A9D8-0626E8B76F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F28BBB-F867-A34D-9C28-3353D389166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873E1331-6BC7-2840-9DA0-50B0A36C6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A90DB-0921-A648-834E-27E972B9EAFB}"/>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228244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F59A-9063-544D-B422-72AD3B7DA0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002823-83C2-3549-AF9E-3C2B82E685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1DC93-AA78-E54A-883C-DA39F082EA6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4EFC12EF-8141-2B45-AE46-018135A3D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EF574-8B1D-9447-A7D9-DEF913977D8A}"/>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40237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AB4E6F-5240-B645-BB07-0593A60E97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4092F3-21E0-704B-8DBB-52680738F7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CC90F-A2B0-7244-A6D1-8FBA84465A7E}"/>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38D93888-2A78-C340-A895-34A234D38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850F3-EB0A-6347-82E0-AF63F1EA8138}"/>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1397608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041" y="142509"/>
            <a:ext cx="10515600" cy="486886"/>
          </a:xfrm>
        </p:spPr>
        <p:txBody>
          <a:bodyPr>
            <a:noAutofit/>
          </a:bodyPr>
          <a:lstStyle>
            <a:lvl1pPr>
              <a:defRPr sz="1800" b="1" i="0">
                <a:solidFill>
                  <a:schemeClr val="bg1"/>
                </a:solidFill>
                <a:latin typeface="Orkney" pitchFamily="2" charset="77"/>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b="1" i="0">
                <a:latin typeface="Orkney" pitchFamily="2" charset="77"/>
              </a:defRPr>
            </a:lvl1pPr>
          </a:lstStyle>
          <a:p>
            <a:fld id="{219001E7-44B7-41BC-93FC-562CB9664D4C}" type="slidenum">
              <a:rPr lang="en-US" smtClean="0"/>
              <a:pPr/>
              <a:t>‹#›</a:t>
            </a:fld>
            <a:endParaRPr lang="en-US" dirty="0"/>
          </a:p>
        </p:txBody>
      </p:sp>
      <p:sp>
        <p:nvSpPr>
          <p:cNvPr id="10" name="Text Placeholder 9"/>
          <p:cNvSpPr>
            <a:spLocks noGrp="1"/>
          </p:cNvSpPr>
          <p:nvPr>
            <p:ph type="body" sz="quarter" idx="13" hasCustomPrompt="1"/>
          </p:nvPr>
        </p:nvSpPr>
        <p:spPr>
          <a:xfrm>
            <a:off x="647041" y="475119"/>
            <a:ext cx="8388927" cy="308552"/>
          </a:xfrm>
        </p:spPr>
        <p:txBody>
          <a:bodyPr anchor="ctr">
            <a:noAutofit/>
          </a:bodyPr>
          <a:lstStyle>
            <a:lvl1pPr marL="0" indent="0">
              <a:buNone/>
              <a:defRPr sz="1000" b="1" i="0">
                <a:solidFill>
                  <a:schemeClr val="bg1"/>
                </a:solidFill>
                <a:latin typeface="Orkney" pitchFamily="2" charset="77"/>
              </a:defRPr>
            </a:lvl1pPr>
          </a:lstStyle>
          <a:p>
            <a:pPr lvl="0"/>
            <a:r>
              <a:rPr lang="en-US" dirty="0"/>
              <a:t>Insert  Your Great Subtitle Here</a:t>
            </a:r>
          </a:p>
        </p:txBody>
      </p:sp>
    </p:spTree>
    <p:extLst>
      <p:ext uri="{BB962C8B-B14F-4D97-AF65-F5344CB8AC3E}">
        <p14:creationId xmlns:p14="http://schemas.microsoft.com/office/powerpoint/2010/main" val="218603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459E-2586-674A-86FF-87CB13D80A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D7716-EE7D-6445-9FC5-2F1337F21F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5AE98-E14A-9143-B601-80B7BFAE7935}"/>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B22C5E55-1FEE-704A-843E-D8B2BC3EF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77B81-92E6-034C-960B-6C9477106C61}"/>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66376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9224-42A4-AB40-B0C6-F7E9ABC5A0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A9A357-1AD8-D447-AEA8-67641534E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C6CC0F-2177-2C4A-A1B1-12D8E262DE84}"/>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3A70E91B-3CBF-EE43-ACDD-8F98F9F2B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C2801-C20E-2F43-ADEF-D17521C58D87}"/>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213420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A3D6-F0B2-5242-81DC-1F15E9D63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52FFD-921B-8348-9C60-99C2530AC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95D824-6327-434A-97D8-817EBD275F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71681-A5CC-8F4E-AA19-F98993BC84D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6" name="Footer Placeholder 5">
            <a:extLst>
              <a:ext uri="{FF2B5EF4-FFF2-40B4-BE49-F238E27FC236}">
                <a16:creationId xmlns:a16="http://schemas.microsoft.com/office/drawing/2014/main" id="{DF35FA91-5732-B248-AD10-6E3787844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6C478-2FE7-2646-8AC6-C45F263F3390}"/>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36401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5A69F-1797-5644-AF09-FA453EE878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93CA2A-C9D4-9C4A-A2D8-811784414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0F1B4-349D-E942-ACBA-8C160937CE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76C694-8B3C-FE49-8D03-243228133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66C4D9-1B46-9E4B-9E3A-FDDFF994B1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E97841-FCF7-D441-B462-9DE547D17049}"/>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8" name="Footer Placeholder 7">
            <a:extLst>
              <a:ext uri="{FF2B5EF4-FFF2-40B4-BE49-F238E27FC236}">
                <a16:creationId xmlns:a16="http://schemas.microsoft.com/office/drawing/2014/main" id="{EA9B4D3A-8F06-104E-9A03-3D91D0A562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32D7F3-8236-0F43-B531-6AEDADF2B651}"/>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107201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8285-B40B-FB4C-91F9-23DF489820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50941-DA44-1649-AB94-30E1E825BF6A}"/>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4" name="Footer Placeholder 3">
            <a:extLst>
              <a:ext uri="{FF2B5EF4-FFF2-40B4-BE49-F238E27FC236}">
                <a16:creationId xmlns:a16="http://schemas.microsoft.com/office/drawing/2014/main" id="{1E541BBF-1649-8449-AD8D-F7D8229F1A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260FC6-09AE-5B47-8286-0117D2189106}"/>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92181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2795E4-4854-9345-B5A2-C24FBA9DE56A}"/>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3" name="Footer Placeholder 2">
            <a:extLst>
              <a:ext uri="{FF2B5EF4-FFF2-40B4-BE49-F238E27FC236}">
                <a16:creationId xmlns:a16="http://schemas.microsoft.com/office/drawing/2014/main" id="{D8FC12CD-F808-2741-BB8B-8969B3134A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CCC8CD-ABF9-544C-A4E7-EE2C2E732F93}"/>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344226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BBD3-E749-644D-A3BB-662C66B5C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BD10F1-7181-AE4B-AB2B-4C351B4A2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F3F5C9-506B-C543-813D-0FF31648C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BDB79D-21F5-EE4F-B5B0-4632CA410EAF}"/>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6" name="Footer Placeholder 5">
            <a:extLst>
              <a:ext uri="{FF2B5EF4-FFF2-40B4-BE49-F238E27FC236}">
                <a16:creationId xmlns:a16="http://schemas.microsoft.com/office/drawing/2014/main" id="{E49E08F5-6F5B-3C46-9A8D-B3A9BEF88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F86523-BA68-1643-8F65-6B26D69B1770}"/>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299546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13BC-4CBE-4146-815F-C59DE0770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69B66B-FC11-FA4B-A8C9-0495B4044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491879-287D-204E-B17B-934A68780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B3031-CC59-334F-B984-C671EB09A6FD}"/>
              </a:ext>
            </a:extLst>
          </p:cNvPr>
          <p:cNvSpPr>
            <a:spLocks noGrp="1"/>
          </p:cNvSpPr>
          <p:nvPr>
            <p:ph type="dt" sz="half" idx="10"/>
          </p:nvPr>
        </p:nvSpPr>
        <p:spPr/>
        <p:txBody>
          <a:bodyPr/>
          <a:lstStyle/>
          <a:p>
            <a:fld id="{DB8CB93D-D548-844E-8E7C-BEDD96014861}" type="datetimeFigureOut">
              <a:rPr lang="en-US" smtClean="0"/>
              <a:t>11/23/20</a:t>
            </a:fld>
            <a:endParaRPr lang="en-US"/>
          </a:p>
        </p:txBody>
      </p:sp>
      <p:sp>
        <p:nvSpPr>
          <p:cNvPr id="6" name="Footer Placeholder 5">
            <a:extLst>
              <a:ext uri="{FF2B5EF4-FFF2-40B4-BE49-F238E27FC236}">
                <a16:creationId xmlns:a16="http://schemas.microsoft.com/office/drawing/2014/main" id="{1B9B7C09-315E-E545-97F7-A15D9B766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D6DD6-A0A7-ED48-8C2A-292DF1777730}"/>
              </a:ext>
            </a:extLst>
          </p:cNvPr>
          <p:cNvSpPr>
            <a:spLocks noGrp="1"/>
          </p:cNvSpPr>
          <p:nvPr>
            <p:ph type="sldNum" sz="quarter" idx="12"/>
          </p:nvPr>
        </p:nvSpPr>
        <p:spPr/>
        <p:txBody>
          <a:bodyPr/>
          <a:lstStyle/>
          <a:p>
            <a:fld id="{E92DCCC5-0CFA-DD4A-A113-B7DB0A671A32}" type="slidenum">
              <a:rPr lang="en-US" smtClean="0"/>
              <a:t>‹#›</a:t>
            </a:fld>
            <a:endParaRPr lang="en-US"/>
          </a:p>
        </p:txBody>
      </p:sp>
    </p:spTree>
    <p:extLst>
      <p:ext uri="{BB962C8B-B14F-4D97-AF65-F5344CB8AC3E}">
        <p14:creationId xmlns:p14="http://schemas.microsoft.com/office/powerpoint/2010/main" val="151108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1D5A9F-E499-9C48-BF04-90FABC957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2FD48-CDD4-D742-8794-C95D7E1DC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31649-7E20-E24B-B125-155FA0535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CB93D-D548-844E-8E7C-BEDD96014861}" type="datetimeFigureOut">
              <a:rPr lang="en-US" smtClean="0"/>
              <a:t>11/23/20</a:t>
            </a:fld>
            <a:endParaRPr lang="en-US"/>
          </a:p>
        </p:txBody>
      </p:sp>
      <p:sp>
        <p:nvSpPr>
          <p:cNvPr id="5" name="Footer Placeholder 4">
            <a:extLst>
              <a:ext uri="{FF2B5EF4-FFF2-40B4-BE49-F238E27FC236}">
                <a16:creationId xmlns:a16="http://schemas.microsoft.com/office/drawing/2014/main" id="{B04F34BE-18E5-E644-9DD3-B443A5438A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3B7CEA-C6A9-B34B-9F8C-460959B9E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DCCC5-0CFA-DD4A-A113-B7DB0A671A32}" type="slidenum">
              <a:rPr lang="en-US" smtClean="0"/>
              <a:t>‹#›</a:t>
            </a:fld>
            <a:endParaRPr lang="en-US"/>
          </a:p>
        </p:txBody>
      </p:sp>
    </p:spTree>
    <p:extLst>
      <p:ext uri="{BB962C8B-B14F-4D97-AF65-F5344CB8AC3E}">
        <p14:creationId xmlns:p14="http://schemas.microsoft.com/office/powerpoint/2010/main" val="2021674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rabbit in grass&#10;&#10;Description automatically generated">
            <a:extLst>
              <a:ext uri="{FF2B5EF4-FFF2-40B4-BE49-F238E27FC236}">
                <a16:creationId xmlns:a16="http://schemas.microsoft.com/office/drawing/2014/main" id="{BBC8858E-247E-0D48-8180-868D00B04244}"/>
              </a:ext>
            </a:extLst>
          </p:cNvPr>
          <p:cNvPicPr>
            <a:picLocks noChangeAspect="1"/>
          </p:cNvPicPr>
          <p:nvPr/>
        </p:nvPicPr>
        <p:blipFill rotWithShape="1">
          <a:blip r:embed="rId3"/>
          <a:srcRect t="23391" r="9091"/>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489"/>
            <a:ext cx="12192000" cy="2077327"/>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8C1A4F02-C974-8448-B46D-60543301DD83}"/>
              </a:ext>
            </a:extLst>
          </p:cNvPr>
          <p:cNvSpPr>
            <a:spLocks noGrp="1"/>
          </p:cNvSpPr>
          <p:nvPr>
            <p:ph type="ctrTitle"/>
          </p:nvPr>
        </p:nvSpPr>
        <p:spPr>
          <a:xfrm>
            <a:off x="630688" y="4337523"/>
            <a:ext cx="10918056" cy="1327380"/>
          </a:xfrm>
        </p:spPr>
        <p:txBody>
          <a:bodyPr>
            <a:normAutofit/>
          </a:bodyPr>
          <a:lstStyle/>
          <a:p>
            <a:r>
              <a:rPr lang="en-US" dirty="0">
                <a:latin typeface="Modern Love" pitchFamily="82" charset="0"/>
              </a:rPr>
              <a:t>A Clever Rabbit</a:t>
            </a:r>
          </a:p>
        </p:txBody>
      </p:sp>
      <p:cxnSp>
        <p:nvCxnSpPr>
          <p:cNvPr id="15" name="Straight Connector 14">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49692"/>
            <a:ext cx="12188824"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7DF9911-4A37-4096-BE25-0CCCFECBF6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5711486"/>
            <a:ext cx="27432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26067"/>
            <a:ext cx="12188824"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43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CC45C0-FB29-EA49-A42D-3926B7BE0D2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BE4D665-2423-D544-8EF3-3E0EE5629F58}"/>
              </a:ext>
            </a:extLst>
          </p:cNvPr>
          <p:cNvSpPr>
            <a:spLocks noGrp="1"/>
          </p:cNvSpPr>
          <p:nvPr>
            <p:ph type="sldNum" sz="quarter" idx="12"/>
          </p:nvPr>
        </p:nvSpPr>
        <p:spPr/>
        <p:txBody>
          <a:bodyPr/>
          <a:lstStyle/>
          <a:p>
            <a:fld id="{219001E7-44B7-41BC-93FC-562CB9664D4C}" type="slidenum">
              <a:rPr lang="en-US" smtClean="0"/>
              <a:t>2</a:t>
            </a:fld>
            <a:endParaRPr lang="en-US" dirty="0"/>
          </a:p>
        </p:txBody>
      </p:sp>
      <p:sp>
        <p:nvSpPr>
          <p:cNvPr id="7" name="Title 1">
            <a:extLst>
              <a:ext uri="{FF2B5EF4-FFF2-40B4-BE49-F238E27FC236}">
                <a16:creationId xmlns:a16="http://schemas.microsoft.com/office/drawing/2014/main" id="{A7880794-E0BF-D34A-A405-74416F2A1D77}"/>
              </a:ext>
            </a:extLst>
          </p:cNvPr>
          <p:cNvSpPr txBox="1">
            <a:spLocks/>
          </p:cNvSpPr>
          <p:nvPr/>
        </p:nvSpPr>
        <p:spPr>
          <a:xfrm>
            <a:off x="649224" y="393192"/>
            <a:ext cx="6179820" cy="787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chemeClr val="bg1"/>
                </a:solidFill>
                <a:latin typeface="Roboto" panose="02000000000000000000" pitchFamily="2" charset="0"/>
                <a:ea typeface="Roboto" panose="02000000000000000000" pitchFamily="2" charset="0"/>
                <a:cs typeface="+mj-cs"/>
              </a:defRPr>
            </a:lvl1pPr>
          </a:lstStyle>
          <a:p>
            <a:r>
              <a:rPr lang="en-US" sz="4000" b="0" dirty="0">
                <a:latin typeface="Orkney Light" pitchFamily="2" charset="77"/>
              </a:rPr>
              <a:t>How it works</a:t>
            </a:r>
          </a:p>
        </p:txBody>
      </p:sp>
      <p:sp>
        <p:nvSpPr>
          <p:cNvPr id="8" name="Rectangle 7">
            <a:extLst>
              <a:ext uri="{FF2B5EF4-FFF2-40B4-BE49-F238E27FC236}">
                <a16:creationId xmlns:a16="http://schemas.microsoft.com/office/drawing/2014/main" id="{82C1A629-261A-3D4E-AD47-C447A313B1CD}"/>
              </a:ext>
            </a:extLst>
          </p:cNvPr>
          <p:cNvSpPr>
            <a:spLocks/>
          </p:cNvSpPr>
          <p:nvPr/>
        </p:nvSpPr>
        <p:spPr>
          <a:xfrm>
            <a:off x="1071111" y="2131825"/>
            <a:ext cx="2926080" cy="3931920"/>
          </a:xfrm>
          <a:prstGeom prst="rect">
            <a:avLst/>
          </a:prstGeom>
          <a:noFill/>
          <a:ln w="9525">
            <a:solidFill>
              <a:srgbClr val="14B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rkney" pitchFamily="2" charset="77"/>
            </a:endParaRPr>
          </a:p>
        </p:txBody>
      </p:sp>
      <p:sp>
        <p:nvSpPr>
          <p:cNvPr id="9" name="TextBox 8">
            <a:extLst>
              <a:ext uri="{FF2B5EF4-FFF2-40B4-BE49-F238E27FC236}">
                <a16:creationId xmlns:a16="http://schemas.microsoft.com/office/drawing/2014/main" id="{4DEEA97A-E5F2-3F46-845C-ADD5FE88A410}"/>
              </a:ext>
            </a:extLst>
          </p:cNvPr>
          <p:cNvSpPr txBox="1"/>
          <p:nvPr/>
        </p:nvSpPr>
        <p:spPr>
          <a:xfrm>
            <a:off x="1771756" y="2468880"/>
            <a:ext cx="1494320" cy="461665"/>
          </a:xfrm>
          <a:prstGeom prst="rect">
            <a:avLst/>
          </a:prstGeom>
          <a:noFill/>
        </p:spPr>
        <p:txBody>
          <a:bodyPr wrap="none" rtlCol="0" anchor="ctr">
            <a:spAutoFit/>
          </a:bodyPr>
          <a:lstStyle/>
          <a:p>
            <a:pPr algn="ctr"/>
            <a:r>
              <a:rPr lang="en-US" sz="2400" dirty="0">
                <a:solidFill>
                  <a:srgbClr val="FF6C00"/>
                </a:solidFill>
                <a:latin typeface="Orkney" pitchFamily="2" charset="77"/>
              </a:rPr>
              <a:t>1. Choose</a:t>
            </a:r>
          </a:p>
        </p:txBody>
      </p:sp>
      <p:sp>
        <p:nvSpPr>
          <p:cNvPr id="10" name="TextBox 9">
            <a:extLst>
              <a:ext uri="{FF2B5EF4-FFF2-40B4-BE49-F238E27FC236}">
                <a16:creationId xmlns:a16="http://schemas.microsoft.com/office/drawing/2014/main" id="{6C00AF64-1630-A145-B2B3-144935F93284}"/>
              </a:ext>
            </a:extLst>
          </p:cNvPr>
          <p:cNvSpPr txBox="1"/>
          <p:nvPr/>
        </p:nvSpPr>
        <p:spPr>
          <a:xfrm>
            <a:off x="1552913" y="3017520"/>
            <a:ext cx="2231136" cy="2608406"/>
          </a:xfrm>
          <a:prstGeom prst="rect">
            <a:avLst/>
          </a:prstGeom>
          <a:noFill/>
        </p:spPr>
        <p:txBody>
          <a:bodyPr wrap="square" rtlCol="0" anchor="t">
            <a:spAutoFit/>
          </a:bodyPr>
          <a:lstStyle/>
          <a:p>
            <a:pPr marL="342900" indent="-342900">
              <a:lnSpc>
                <a:spcPct val="150000"/>
              </a:lnSpc>
              <a:buAutoNum type="alphaUcPeriod"/>
            </a:pPr>
            <a:r>
              <a:rPr lang="en-GB" sz="1400" dirty="0">
                <a:solidFill>
                  <a:schemeClr val="bg1"/>
                </a:solidFill>
                <a:latin typeface="Orkney" pitchFamily="2" charset="77"/>
              </a:rPr>
              <a:t>Build tension and release by  showing a series of slides.</a:t>
            </a:r>
          </a:p>
          <a:p>
            <a:pPr marL="342900" indent="-342900">
              <a:lnSpc>
                <a:spcPct val="150000"/>
              </a:lnSpc>
              <a:buAutoNum type="alphaUcPeriod"/>
            </a:pPr>
            <a:endParaRPr lang="en-GB" sz="1400" dirty="0">
              <a:solidFill>
                <a:schemeClr val="bg1"/>
              </a:solidFill>
              <a:latin typeface="Orkney" pitchFamily="2" charset="77"/>
            </a:endParaRPr>
          </a:p>
          <a:p>
            <a:pPr marL="342900" indent="-342900">
              <a:lnSpc>
                <a:spcPct val="150000"/>
              </a:lnSpc>
              <a:buAutoNum type="alphaUcPeriod"/>
            </a:pPr>
            <a:r>
              <a:rPr lang="en-GB" sz="1400" dirty="0">
                <a:solidFill>
                  <a:schemeClr val="bg1"/>
                </a:solidFill>
                <a:latin typeface="Orkney" pitchFamily="2" charset="77"/>
              </a:rPr>
              <a:t>Use just the explainer slide at the end.</a:t>
            </a:r>
          </a:p>
          <a:p>
            <a:pPr>
              <a:lnSpc>
                <a:spcPct val="150000"/>
              </a:lnSpc>
            </a:pPr>
            <a:endParaRPr lang="en-GB" sz="1200" dirty="0">
              <a:solidFill>
                <a:schemeClr val="bg1"/>
              </a:solidFill>
              <a:latin typeface="Orkney" pitchFamily="2" charset="77"/>
            </a:endParaRPr>
          </a:p>
        </p:txBody>
      </p:sp>
      <p:sp>
        <p:nvSpPr>
          <p:cNvPr id="14" name="Rectangle 13">
            <a:extLst>
              <a:ext uri="{FF2B5EF4-FFF2-40B4-BE49-F238E27FC236}">
                <a16:creationId xmlns:a16="http://schemas.microsoft.com/office/drawing/2014/main" id="{0600E7A8-6CA0-B741-B6F8-816BF83E473D}"/>
              </a:ext>
            </a:extLst>
          </p:cNvPr>
          <p:cNvSpPr/>
          <p:nvPr/>
        </p:nvSpPr>
        <p:spPr>
          <a:xfrm>
            <a:off x="4663057" y="2131827"/>
            <a:ext cx="2926080" cy="3931920"/>
          </a:xfrm>
          <a:prstGeom prst="rect">
            <a:avLst/>
          </a:prstGeom>
          <a:noFill/>
          <a:ln w="9525">
            <a:solidFill>
              <a:srgbClr val="14B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rkney" pitchFamily="2" charset="77"/>
            </a:endParaRPr>
          </a:p>
        </p:txBody>
      </p:sp>
      <p:sp>
        <p:nvSpPr>
          <p:cNvPr id="15" name="TextBox 14">
            <a:extLst>
              <a:ext uri="{FF2B5EF4-FFF2-40B4-BE49-F238E27FC236}">
                <a16:creationId xmlns:a16="http://schemas.microsoft.com/office/drawing/2014/main" id="{39780757-EDEF-8A45-9924-820E7BA5F0F2}"/>
              </a:ext>
            </a:extLst>
          </p:cNvPr>
          <p:cNvSpPr txBox="1"/>
          <p:nvPr/>
        </p:nvSpPr>
        <p:spPr>
          <a:xfrm>
            <a:off x="4738527" y="2468880"/>
            <a:ext cx="2744662" cy="461665"/>
          </a:xfrm>
          <a:prstGeom prst="rect">
            <a:avLst/>
          </a:prstGeom>
          <a:noFill/>
        </p:spPr>
        <p:txBody>
          <a:bodyPr wrap="none" rtlCol="0" anchor="ctr">
            <a:spAutoFit/>
          </a:bodyPr>
          <a:lstStyle/>
          <a:p>
            <a:pPr algn="ctr"/>
            <a:r>
              <a:rPr lang="en-US" sz="2400" dirty="0">
                <a:solidFill>
                  <a:srgbClr val="FF6C00"/>
                </a:solidFill>
                <a:latin typeface="Orkney" pitchFamily="2" charset="77"/>
              </a:rPr>
              <a:t>2. Check the notes</a:t>
            </a:r>
          </a:p>
        </p:txBody>
      </p:sp>
      <p:sp>
        <p:nvSpPr>
          <p:cNvPr id="16" name="TextBox 15">
            <a:extLst>
              <a:ext uri="{FF2B5EF4-FFF2-40B4-BE49-F238E27FC236}">
                <a16:creationId xmlns:a16="http://schemas.microsoft.com/office/drawing/2014/main" id="{15C21CA5-B5A7-E743-A413-AFDF591708B5}"/>
              </a:ext>
            </a:extLst>
          </p:cNvPr>
          <p:cNvSpPr txBox="1"/>
          <p:nvPr/>
        </p:nvSpPr>
        <p:spPr>
          <a:xfrm>
            <a:off x="5144859" y="3017520"/>
            <a:ext cx="1929384" cy="1358064"/>
          </a:xfrm>
          <a:prstGeom prst="rect">
            <a:avLst/>
          </a:prstGeom>
          <a:noFill/>
        </p:spPr>
        <p:txBody>
          <a:bodyPr wrap="square" rtlCol="0" anchor="t">
            <a:spAutoFit/>
          </a:bodyPr>
          <a:lstStyle/>
          <a:p>
            <a:pPr>
              <a:lnSpc>
                <a:spcPct val="150000"/>
              </a:lnSpc>
            </a:pPr>
            <a:r>
              <a:rPr lang="en-GB" sz="1400" dirty="0">
                <a:solidFill>
                  <a:schemeClr val="bg1"/>
                </a:solidFill>
                <a:latin typeface="Orkney" pitchFamily="2" charset="77"/>
              </a:rPr>
              <a:t>Check your notes sections for tips on how to start your meeting with a bang.</a:t>
            </a:r>
          </a:p>
        </p:txBody>
      </p:sp>
      <p:sp>
        <p:nvSpPr>
          <p:cNvPr id="28" name="Rectangle 27">
            <a:extLst>
              <a:ext uri="{FF2B5EF4-FFF2-40B4-BE49-F238E27FC236}">
                <a16:creationId xmlns:a16="http://schemas.microsoft.com/office/drawing/2014/main" id="{34A24424-251A-B549-AD02-F1A481A9D6A8}"/>
              </a:ext>
            </a:extLst>
          </p:cNvPr>
          <p:cNvSpPr/>
          <p:nvPr/>
        </p:nvSpPr>
        <p:spPr>
          <a:xfrm>
            <a:off x="8255003" y="2131827"/>
            <a:ext cx="2926080" cy="3931920"/>
          </a:xfrm>
          <a:prstGeom prst="rect">
            <a:avLst/>
          </a:prstGeom>
          <a:noFill/>
          <a:ln w="9525">
            <a:solidFill>
              <a:srgbClr val="14B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rkney" pitchFamily="2" charset="77"/>
            </a:endParaRPr>
          </a:p>
        </p:txBody>
      </p:sp>
      <p:sp>
        <p:nvSpPr>
          <p:cNvPr id="29" name="TextBox 28">
            <a:extLst>
              <a:ext uri="{FF2B5EF4-FFF2-40B4-BE49-F238E27FC236}">
                <a16:creationId xmlns:a16="http://schemas.microsoft.com/office/drawing/2014/main" id="{FD24C83E-AC23-C945-A320-462FB8B865A5}"/>
              </a:ext>
            </a:extLst>
          </p:cNvPr>
          <p:cNvSpPr txBox="1"/>
          <p:nvPr/>
        </p:nvSpPr>
        <p:spPr>
          <a:xfrm>
            <a:off x="8468333" y="2468880"/>
            <a:ext cx="2468946" cy="461665"/>
          </a:xfrm>
          <a:prstGeom prst="rect">
            <a:avLst/>
          </a:prstGeom>
          <a:noFill/>
        </p:spPr>
        <p:txBody>
          <a:bodyPr wrap="none" rtlCol="0" anchor="ctr">
            <a:spAutoFit/>
          </a:bodyPr>
          <a:lstStyle/>
          <a:p>
            <a:pPr algn="ctr"/>
            <a:r>
              <a:rPr lang="en-US" sz="2400" dirty="0">
                <a:solidFill>
                  <a:srgbClr val="FF6C00"/>
                </a:solidFill>
                <a:latin typeface="Orkney" pitchFamily="2" charset="77"/>
              </a:rPr>
              <a:t>3. Copy &amp; Share</a:t>
            </a:r>
          </a:p>
        </p:txBody>
      </p:sp>
      <p:sp>
        <p:nvSpPr>
          <p:cNvPr id="30" name="TextBox 29">
            <a:extLst>
              <a:ext uri="{FF2B5EF4-FFF2-40B4-BE49-F238E27FC236}">
                <a16:creationId xmlns:a16="http://schemas.microsoft.com/office/drawing/2014/main" id="{4BCF8BCE-2530-0B46-97B4-B5933F691680}"/>
              </a:ext>
            </a:extLst>
          </p:cNvPr>
          <p:cNvSpPr txBox="1"/>
          <p:nvPr/>
        </p:nvSpPr>
        <p:spPr>
          <a:xfrm>
            <a:off x="8736805" y="3017520"/>
            <a:ext cx="2231136" cy="2973891"/>
          </a:xfrm>
          <a:prstGeom prst="rect">
            <a:avLst/>
          </a:prstGeom>
          <a:noFill/>
        </p:spPr>
        <p:txBody>
          <a:bodyPr wrap="square" rtlCol="0" anchor="t">
            <a:spAutoFit/>
          </a:bodyPr>
          <a:lstStyle/>
          <a:p>
            <a:pPr>
              <a:lnSpc>
                <a:spcPct val="150000"/>
              </a:lnSpc>
            </a:pPr>
            <a:r>
              <a:rPr lang="en-GB" sz="1400" dirty="0">
                <a:solidFill>
                  <a:schemeClr val="bg1"/>
                </a:solidFill>
                <a:latin typeface="Orkney" pitchFamily="2" charset="77"/>
              </a:rPr>
              <a:t>Copy the slide and paste it into your deck.</a:t>
            </a:r>
          </a:p>
          <a:p>
            <a:pPr>
              <a:lnSpc>
                <a:spcPct val="150000"/>
              </a:lnSpc>
            </a:pPr>
            <a:endParaRPr lang="en-GB" sz="1400" dirty="0">
              <a:solidFill>
                <a:schemeClr val="bg1"/>
              </a:solidFill>
              <a:latin typeface="Orkney" pitchFamily="2" charset="77"/>
            </a:endParaRPr>
          </a:p>
          <a:p>
            <a:pPr>
              <a:lnSpc>
                <a:spcPct val="150000"/>
              </a:lnSpc>
            </a:pPr>
            <a:r>
              <a:rPr lang="en-GB" sz="1400" dirty="0">
                <a:solidFill>
                  <a:schemeClr val="bg1"/>
                </a:solidFill>
                <a:latin typeface="Orkney" pitchFamily="2" charset="77"/>
              </a:rPr>
              <a:t>You may share this guide with others, print, and email copies,.</a:t>
            </a:r>
          </a:p>
          <a:p>
            <a:pPr>
              <a:lnSpc>
                <a:spcPct val="150000"/>
              </a:lnSpc>
            </a:pPr>
            <a:endParaRPr lang="en-GB" sz="1400" dirty="0">
              <a:solidFill>
                <a:schemeClr val="bg1"/>
              </a:solidFill>
              <a:latin typeface="Orkney" pitchFamily="2" charset="77"/>
            </a:endParaRPr>
          </a:p>
          <a:p>
            <a:pPr>
              <a:lnSpc>
                <a:spcPct val="150000"/>
              </a:lnSpc>
            </a:pPr>
            <a:r>
              <a:rPr lang="en-GB" sz="1400" dirty="0">
                <a:solidFill>
                  <a:schemeClr val="bg1"/>
                </a:solidFill>
                <a:latin typeface="Orkney" pitchFamily="2" charset="77"/>
              </a:rPr>
              <a:t>You can’t alter this guide or charge for it.</a:t>
            </a:r>
          </a:p>
        </p:txBody>
      </p:sp>
    </p:spTree>
    <p:extLst>
      <p:ext uri="{BB962C8B-B14F-4D97-AF65-F5344CB8AC3E}">
        <p14:creationId xmlns:p14="http://schemas.microsoft.com/office/powerpoint/2010/main" val="206812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22" presetClass="entr" presetSubtype="1"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22" presetClass="entr" presetSubtype="1" fill="hold" grpId="0" nodeType="withEffect">
                                  <p:stCondLst>
                                    <p:cond delay="150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2" presetClass="entr" presetSubtype="1" fill="hold" grpId="0" nodeType="withEffect">
                                  <p:stCondLst>
                                    <p:cond delay="150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4" grpId="0" animBg="1"/>
      <p:bldP spid="15" grpId="0"/>
      <p:bldP spid="16" grpId="0"/>
      <p:bldP spid="28" grpId="0" animBg="1"/>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rabbit in grass&#10;&#10;Description automatically generated">
            <a:extLst>
              <a:ext uri="{FF2B5EF4-FFF2-40B4-BE49-F238E27FC236}">
                <a16:creationId xmlns:a16="http://schemas.microsoft.com/office/drawing/2014/main" id="{BBC8858E-247E-0D48-8180-868D00B04244}"/>
              </a:ext>
            </a:extLst>
          </p:cNvPr>
          <p:cNvPicPr>
            <a:picLocks noChangeAspect="1"/>
          </p:cNvPicPr>
          <p:nvPr/>
        </p:nvPicPr>
        <p:blipFill rotWithShape="1">
          <a:blip r:embed="rId3"/>
          <a:srcRect t="4997" b="10733"/>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8022021" y="2956359"/>
            <a:ext cx="3852041" cy="1834056"/>
          </a:xfrm>
        </p:spPr>
        <p:txBody>
          <a:bodyPr>
            <a:normAutofit fontScale="90000"/>
          </a:bodyPr>
          <a:lstStyle/>
          <a:p>
            <a:r>
              <a:rPr lang="en-US" sz="4800" dirty="0">
                <a:latin typeface="Modern Love" pitchFamily="82" charset="0"/>
              </a:rPr>
              <a:t>A clever rabbit has 3 holes.</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1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rabbit in grass&#10;&#10;Description automatically generated">
            <a:extLst>
              <a:ext uri="{FF2B5EF4-FFF2-40B4-BE49-F238E27FC236}">
                <a16:creationId xmlns:a16="http://schemas.microsoft.com/office/drawing/2014/main" id="{BBC8858E-247E-0D48-8180-868D00B04244}"/>
              </a:ext>
            </a:extLst>
          </p:cNvPr>
          <p:cNvPicPr>
            <a:picLocks noChangeAspect="1"/>
          </p:cNvPicPr>
          <p:nvPr/>
        </p:nvPicPr>
        <p:blipFill rotWithShape="1">
          <a:blip r:embed="rId3"/>
          <a:srcRect t="23391" r="9091"/>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404552" y="3091928"/>
            <a:ext cx="9528587" cy="2387600"/>
          </a:xfrm>
        </p:spPr>
        <p:txBody>
          <a:bodyPr>
            <a:normAutofit fontScale="90000"/>
          </a:bodyPr>
          <a:lstStyle/>
          <a:p>
            <a:pPr algn="l"/>
            <a:r>
              <a:rPr lang="en-US" sz="5600" dirty="0">
                <a:latin typeface="Modern Love" pitchFamily="82" charset="0"/>
              </a:rPr>
              <a:t>What alternative choices might </a:t>
            </a:r>
            <a:br>
              <a:rPr lang="en-US" sz="5600" dirty="0">
                <a:latin typeface="Modern Love" pitchFamily="82" charset="0"/>
              </a:rPr>
            </a:br>
            <a:r>
              <a:rPr lang="en-US" sz="5600" dirty="0">
                <a:latin typeface="Modern Love" pitchFamily="82" charset="0"/>
              </a:rPr>
              <a:t>we consider?</a:t>
            </a:r>
          </a:p>
        </p:txBody>
      </p:sp>
      <p:sp>
        <p:nvSpPr>
          <p:cNvPr id="23" name="Rectangle: Rounded Corners 2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25DB874-1739-6B44-B598-1279099B9068}"/>
              </a:ext>
            </a:extLst>
          </p:cNvPr>
          <p:cNvSpPr>
            <a:spLocks noGrp="1"/>
          </p:cNvSpPr>
          <p:nvPr>
            <p:ph type="subTitle" idx="1"/>
          </p:nvPr>
        </p:nvSpPr>
        <p:spPr>
          <a:xfrm>
            <a:off x="404553" y="5624945"/>
            <a:ext cx="9078562" cy="592975"/>
          </a:xfrm>
        </p:spPr>
        <p:txBody>
          <a:bodyPr anchor="ctr">
            <a:normAutofit/>
          </a:bodyPr>
          <a:lstStyle/>
          <a:p>
            <a:pPr algn="l"/>
            <a:r>
              <a:rPr lang="en-US"/>
              <a:t> </a:t>
            </a:r>
          </a:p>
        </p:txBody>
      </p:sp>
    </p:spTree>
    <p:extLst>
      <p:ext uri="{BB962C8B-B14F-4D97-AF65-F5344CB8AC3E}">
        <p14:creationId xmlns:p14="http://schemas.microsoft.com/office/powerpoint/2010/main" val="394324538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rabbit in grass&#10;&#10;Description automatically generated">
            <a:extLst>
              <a:ext uri="{FF2B5EF4-FFF2-40B4-BE49-F238E27FC236}">
                <a16:creationId xmlns:a16="http://schemas.microsoft.com/office/drawing/2014/main" id="{BBC8858E-247E-0D48-8180-868D00B04244}"/>
              </a:ext>
            </a:extLst>
          </p:cNvPr>
          <p:cNvPicPr>
            <a:picLocks noChangeAspect="1"/>
          </p:cNvPicPr>
          <p:nvPr/>
        </p:nvPicPr>
        <p:blipFill rotWithShape="1">
          <a:blip r:embed="rId3"/>
          <a:srcRect t="4997" b="10733"/>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2703DB-FC50-B44A-8256-78796E2E660F}"/>
              </a:ext>
            </a:extLst>
          </p:cNvPr>
          <p:cNvSpPr>
            <a:spLocks noGrp="1"/>
          </p:cNvSpPr>
          <p:nvPr>
            <p:ph type="ctrTitle"/>
          </p:nvPr>
        </p:nvSpPr>
        <p:spPr>
          <a:xfrm>
            <a:off x="2103121" y="4727173"/>
            <a:ext cx="7985759" cy="868823"/>
          </a:xfrm>
        </p:spPr>
        <p:txBody>
          <a:bodyPr anchor="ctr">
            <a:normAutofit/>
          </a:bodyPr>
          <a:lstStyle/>
          <a:p>
            <a:r>
              <a:rPr lang="en-US" sz="4800" dirty="0">
                <a:latin typeface="Modern Love" pitchFamily="82" charset="0"/>
              </a:rPr>
              <a:t>A clever rabbit has 3 holes.</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625DB874-1739-6B44-B598-1279099B9068}"/>
              </a:ext>
            </a:extLst>
          </p:cNvPr>
          <p:cNvSpPr>
            <a:spLocks noGrp="1"/>
          </p:cNvSpPr>
          <p:nvPr>
            <p:ph type="subTitle" idx="1"/>
          </p:nvPr>
        </p:nvSpPr>
        <p:spPr>
          <a:xfrm>
            <a:off x="2615738" y="5680637"/>
            <a:ext cx="6960524" cy="598516"/>
          </a:xfrm>
        </p:spPr>
        <p:txBody>
          <a:bodyPr anchor="ctr">
            <a:normAutofit fontScale="85000" lnSpcReduction="10000"/>
          </a:bodyPr>
          <a:lstStyle/>
          <a:p>
            <a:r>
              <a:rPr lang="en-US" sz="2800" dirty="0">
                <a:solidFill>
                  <a:schemeClr val="bg1"/>
                </a:solidFill>
                <a:latin typeface="Modern Love" pitchFamily="82" charset="0"/>
              </a:rPr>
              <a:t>What alternative choices might we consider?</a:t>
            </a:r>
          </a:p>
        </p:txBody>
      </p:sp>
    </p:spTree>
    <p:extLst>
      <p:ext uri="{BB962C8B-B14F-4D97-AF65-F5344CB8AC3E}">
        <p14:creationId xmlns:p14="http://schemas.microsoft.com/office/powerpoint/2010/main" val="289444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ird that is standing in the dirt&#10;&#10;Description automatically generated">
            <a:extLst>
              <a:ext uri="{FF2B5EF4-FFF2-40B4-BE49-F238E27FC236}">
                <a16:creationId xmlns:a16="http://schemas.microsoft.com/office/drawing/2014/main" id="{7D036E16-F83B-DC42-B964-6DAB87FA48D0}"/>
              </a:ext>
            </a:extLst>
          </p:cNvPr>
          <p:cNvPicPr>
            <a:picLocks noChangeAspect="1"/>
          </p:cNvPicPr>
          <p:nvPr/>
        </p:nvPicPr>
        <p:blipFill rotWithShape="1">
          <a:blip r:embed="rId3">
            <a:extLst>
              <a:ext uri="{28A0092B-C50C-407E-A947-70E740481C1C}">
                <a14:useLocalDpi xmlns:a14="http://schemas.microsoft.com/office/drawing/2010/main" val="0"/>
              </a:ext>
            </a:extLst>
          </a:blip>
          <a:srcRect b="14287"/>
          <a:stretch/>
        </p:blipFill>
        <p:spPr>
          <a:xfrm>
            <a:off x="0" y="-79295"/>
            <a:ext cx="12192000" cy="6937295"/>
          </a:xfrm>
          <a:prstGeom prst="rect">
            <a:avLst/>
          </a:prstGeom>
        </p:spPr>
      </p:pic>
      <p:sp>
        <p:nvSpPr>
          <p:cNvPr id="4" name="Title 11"/>
          <p:cNvSpPr txBox="1">
            <a:spLocks/>
          </p:cNvSpPr>
          <p:nvPr/>
        </p:nvSpPr>
        <p:spPr>
          <a:xfrm>
            <a:off x="575733" y="498312"/>
            <a:ext cx="3436056" cy="1928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b="1" dirty="0">
                <a:solidFill>
                  <a:schemeClr val="bg1"/>
                </a:solidFill>
                <a:latin typeface="Orkney" pitchFamily="2" charset="77"/>
                <a:ea typeface="Open Sans Light" panose="020B0306030504020204" pitchFamily="34" charset="0"/>
                <a:cs typeface="Open Sans Light" panose="020B0306030504020204" pitchFamily="34" charset="0"/>
              </a:rPr>
              <a:t> </a:t>
            </a:r>
          </a:p>
        </p:txBody>
      </p:sp>
      <p:sp>
        <p:nvSpPr>
          <p:cNvPr id="5" name="Title 11"/>
          <p:cNvSpPr txBox="1">
            <a:spLocks/>
          </p:cNvSpPr>
          <p:nvPr/>
        </p:nvSpPr>
        <p:spPr>
          <a:xfrm>
            <a:off x="575733" y="256895"/>
            <a:ext cx="5363028" cy="246120"/>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1400" b="1">
                <a:solidFill>
                  <a:schemeClr val="tx1">
                    <a:lumMod val="85000"/>
                    <a:lumOff val="15000"/>
                  </a:schemeClr>
                </a:solidFill>
                <a:latin typeface="Roboto" panose="02000000000000000000" pitchFamily="2" charset="0"/>
                <a:ea typeface="Roboto" panose="02000000000000000000" pitchFamily="2" charset="0"/>
                <a:cs typeface="Times New Roman" panose="02020603050405020304" pitchFamily="18" charset="0"/>
              </a:defRPr>
            </a:lvl1pPr>
          </a:lstStyle>
          <a:p>
            <a:r>
              <a:rPr lang="en-US" dirty="0">
                <a:solidFill>
                  <a:schemeClr val="bg1"/>
                </a:solidFill>
                <a:latin typeface="Orkney" pitchFamily="2" charset="77"/>
              </a:rPr>
              <a:t> </a:t>
            </a:r>
          </a:p>
        </p:txBody>
      </p:sp>
      <p:sp>
        <p:nvSpPr>
          <p:cNvPr id="57" name="Slide Number Placeholder 56"/>
          <p:cNvSpPr>
            <a:spLocks noGrp="1"/>
          </p:cNvSpPr>
          <p:nvPr>
            <p:ph type="sldNum" sz="quarter" idx="12"/>
          </p:nvPr>
        </p:nvSpPr>
        <p:spPr/>
        <p:txBody>
          <a:bodyPr/>
          <a:lstStyle/>
          <a:p>
            <a:fld id="{219001E7-44B7-41BC-93FC-562CB9664D4C}" type="slidenum">
              <a:rPr lang="en-US" smtClean="0"/>
              <a:t>6</a:t>
            </a:fld>
            <a:endParaRPr lang="en-US" dirty="0"/>
          </a:p>
        </p:txBody>
      </p:sp>
      <p:sp>
        <p:nvSpPr>
          <p:cNvPr id="107" name="Rectangle 106"/>
          <p:cNvSpPr/>
          <p:nvPr/>
        </p:nvSpPr>
        <p:spPr>
          <a:xfrm>
            <a:off x="691485" y="484632"/>
            <a:ext cx="5950614" cy="1169678"/>
          </a:xfrm>
          <a:prstGeom prst="rect">
            <a:avLst/>
          </a:prstGeom>
        </p:spPr>
        <p:txBody>
          <a:bodyPr wrap="square" anchor="ctr">
            <a:noAutofit/>
          </a:bodyPr>
          <a:lstStyle/>
          <a:p>
            <a:pPr fontAlgn="base">
              <a:spcBef>
                <a:spcPct val="0"/>
              </a:spcBef>
              <a:spcAft>
                <a:spcPct val="0"/>
              </a:spcAft>
            </a:pPr>
            <a:r>
              <a:rPr lang="en-US" sz="4000" kern="0" spc="-151" noProof="1">
                <a:solidFill>
                  <a:srgbClr val="FF6C00"/>
                </a:solidFill>
                <a:latin typeface="Orkney Light" pitchFamily="2" charset="77"/>
                <a:ea typeface="Roboto" panose="02000000000000000000" pitchFamily="2" charset="0"/>
                <a:cs typeface="Open Sans" panose="020B0606030504020204" pitchFamily="34" charset="0"/>
              </a:rPr>
              <a:t>What can we learn from baby branta geese?</a:t>
            </a:r>
          </a:p>
        </p:txBody>
      </p:sp>
      <p:cxnSp>
        <p:nvCxnSpPr>
          <p:cNvPr id="9" name="Straight Connector 8"/>
          <p:cNvCxnSpPr/>
          <p:nvPr/>
        </p:nvCxnSpPr>
        <p:spPr>
          <a:xfrm>
            <a:off x="691485" y="1854852"/>
            <a:ext cx="5950615" cy="0"/>
          </a:xfrm>
          <a:prstGeom prst="line">
            <a:avLst/>
          </a:prstGeom>
          <a:ln w="9525">
            <a:solidFill>
              <a:srgbClr val="14BBDC"/>
            </a:solidFill>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655670" y="1998275"/>
            <a:ext cx="6049930" cy="2772327"/>
          </a:xfrm>
          <a:prstGeom prst="rect">
            <a:avLst/>
          </a:prstGeom>
        </p:spPr>
        <p:txBody>
          <a:bodyPr wrap="square" anchor="t">
            <a:noAutofit/>
          </a:bodyPr>
          <a:lstStyle/>
          <a:p>
            <a:r>
              <a:rPr lang="en-US" sz="1200" dirty="0">
                <a:solidFill>
                  <a:schemeClr val="bg1"/>
                </a:solidFill>
                <a:latin typeface="Orkney" pitchFamily="2" charset="77"/>
              </a:rPr>
              <a:t>A baby barnacle geese hatches in a nest 40 stories high without the ability to fly.</a:t>
            </a:r>
          </a:p>
          <a:p>
            <a:r>
              <a:rPr lang="en-US" sz="1200" dirty="0">
                <a:solidFill>
                  <a:schemeClr val="bg1"/>
                </a:solidFill>
                <a:latin typeface="Orkney" pitchFamily="2" charset="77"/>
              </a:rPr>
              <a:t>She has to take a leap of faith and fall all the way down a cliff in order to get food or starve.  A miracle happens. Her soft feathers cushion the fall. She finds her parents and eats.</a:t>
            </a:r>
          </a:p>
          <a:p>
            <a:endParaRPr lang="en-US" sz="1200" dirty="0">
              <a:solidFill>
                <a:schemeClr val="bg1"/>
              </a:solidFill>
              <a:latin typeface="Orkney" pitchFamily="2" charset="77"/>
            </a:endParaRPr>
          </a:p>
          <a:p>
            <a:r>
              <a:rPr lang="en-US" sz="1200" dirty="0">
                <a:solidFill>
                  <a:schemeClr val="bg1"/>
                </a:solidFill>
                <a:latin typeface="Orkney" pitchFamily="2" charset="77"/>
              </a:rPr>
              <a:t>Luckily, we don’t have to leap as far. </a:t>
            </a:r>
            <a:r>
              <a:rPr lang="en-US" sz="1200" dirty="0" err="1">
                <a:solidFill>
                  <a:schemeClr val="bg1"/>
                </a:solidFill>
                <a:latin typeface="Orkney" pitchFamily="2" charset="77"/>
              </a:rPr>
              <a:t>Brantio</a:t>
            </a:r>
            <a:r>
              <a:rPr lang="en-US" sz="1200" dirty="0">
                <a:solidFill>
                  <a:schemeClr val="bg1"/>
                </a:solidFill>
                <a:latin typeface="Orkney" pitchFamily="2" charset="77"/>
              </a:rPr>
              <a:t> is named after the baby Branta geese. Fear steals dreams. What would we do if we weren’t afraid?</a:t>
            </a:r>
          </a:p>
          <a:p>
            <a:endParaRPr lang="en-US" sz="1200" dirty="0">
              <a:solidFill>
                <a:schemeClr val="bg1"/>
              </a:solidFill>
              <a:latin typeface="Orkney" pitchFamily="2" charset="77"/>
            </a:endParaRPr>
          </a:p>
          <a:p>
            <a:r>
              <a:rPr lang="en-US" sz="1200" dirty="0">
                <a:solidFill>
                  <a:schemeClr val="bg1"/>
                </a:solidFill>
                <a:latin typeface="Orkney" pitchFamily="2" charset="77"/>
              </a:rPr>
              <a:t>Taking the leap is hard. But worth it. </a:t>
            </a:r>
          </a:p>
          <a:p>
            <a:endParaRPr lang="en-US" sz="1200" dirty="0">
              <a:solidFill>
                <a:schemeClr val="bg1"/>
              </a:solidFill>
              <a:latin typeface="Orkney" pitchFamily="2" charset="77"/>
            </a:endParaRPr>
          </a:p>
          <a:p>
            <a:r>
              <a:rPr lang="en-US" sz="1200" dirty="0">
                <a:solidFill>
                  <a:schemeClr val="bg1"/>
                </a:solidFill>
                <a:latin typeface="Orkney" pitchFamily="2" charset="77"/>
              </a:rPr>
              <a:t>I’m hoping you’ll take the leap, with us, or with someone else.  The world needs your brilliant ideas.</a:t>
            </a:r>
          </a:p>
          <a:p>
            <a:endParaRPr lang="en-US" sz="1200" dirty="0">
              <a:solidFill>
                <a:schemeClr val="bg1"/>
              </a:solidFill>
              <a:latin typeface="Orkney" pitchFamily="2" charset="77"/>
            </a:endParaRPr>
          </a:p>
          <a:p>
            <a:r>
              <a:rPr lang="en-US" sz="1200" dirty="0">
                <a:solidFill>
                  <a:schemeClr val="bg1"/>
                </a:solidFill>
                <a:latin typeface="Orkney" pitchFamily="2" charset="77"/>
              </a:rPr>
              <a:t>				- Anwell. Tsai</a:t>
            </a:r>
          </a:p>
          <a:p>
            <a:r>
              <a:rPr lang="en-US" sz="1200" dirty="0">
                <a:solidFill>
                  <a:schemeClr val="bg1"/>
                </a:solidFill>
                <a:latin typeface="Orkney" pitchFamily="2" charset="77"/>
              </a:rPr>
              <a:t>				   CEO and founder of </a:t>
            </a:r>
            <a:r>
              <a:rPr lang="en-US" sz="1200" dirty="0" err="1">
                <a:solidFill>
                  <a:schemeClr val="bg1"/>
                </a:solidFill>
                <a:latin typeface="Orkney" pitchFamily="2" charset="77"/>
              </a:rPr>
              <a:t>Brantio</a:t>
            </a:r>
            <a:endParaRPr lang="en-US" sz="1200" dirty="0">
              <a:solidFill>
                <a:schemeClr val="bg1"/>
              </a:solidFill>
              <a:latin typeface="Orkney" pitchFamily="2" charset="77"/>
            </a:endParaRPr>
          </a:p>
          <a:p>
            <a:r>
              <a:rPr lang="en-US" sz="1200" dirty="0">
                <a:solidFill>
                  <a:schemeClr val="bg1"/>
                </a:solidFill>
                <a:latin typeface="Orkney" pitchFamily="2" charset="77"/>
              </a:rPr>
              <a:t>				</a:t>
            </a:r>
          </a:p>
        </p:txBody>
      </p:sp>
      <p:sp>
        <p:nvSpPr>
          <p:cNvPr id="20" name="TextBox 19">
            <a:extLst>
              <a:ext uri="{FF2B5EF4-FFF2-40B4-BE49-F238E27FC236}">
                <a16:creationId xmlns:a16="http://schemas.microsoft.com/office/drawing/2014/main" id="{B7696FB4-496A-0046-ABD9-10FFAFE4E517}"/>
              </a:ext>
            </a:extLst>
          </p:cNvPr>
          <p:cNvSpPr txBox="1"/>
          <p:nvPr/>
        </p:nvSpPr>
        <p:spPr>
          <a:xfrm>
            <a:off x="782947" y="5757911"/>
            <a:ext cx="1372492" cy="276999"/>
          </a:xfrm>
          <a:prstGeom prst="rect">
            <a:avLst/>
          </a:prstGeom>
          <a:noFill/>
        </p:spPr>
        <p:txBody>
          <a:bodyPr wrap="none" rtlCol="0">
            <a:spAutoFit/>
          </a:bodyPr>
          <a:lstStyle/>
          <a:p>
            <a:r>
              <a:rPr lang="en-US" sz="1200" dirty="0" err="1">
                <a:solidFill>
                  <a:schemeClr val="bg1"/>
                </a:solidFill>
                <a:latin typeface="Orkney" pitchFamily="2" charset="77"/>
                <a:ea typeface="Open Sans" panose="020B0606030504020204" pitchFamily="34" charset="0"/>
                <a:cs typeface="Open Sans" panose="020B0606030504020204" pitchFamily="34" charset="0"/>
              </a:rPr>
              <a:t>www.brantio.com</a:t>
            </a:r>
            <a:endParaRPr lang="en-US" sz="1200" dirty="0">
              <a:solidFill>
                <a:schemeClr val="bg1"/>
              </a:solidFill>
              <a:latin typeface="Orkney" pitchFamily="2" charset="77"/>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20C01306-8FBC-4C4F-924A-70E3BB107B66}"/>
              </a:ext>
            </a:extLst>
          </p:cNvPr>
          <p:cNvSpPr/>
          <p:nvPr/>
        </p:nvSpPr>
        <p:spPr>
          <a:xfrm>
            <a:off x="691485" y="5033424"/>
            <a:ext cx="4999895" cy="461665"/>
          </a:xfrm>
          <a:prstGeom prst="rect">
            <a:avLst/>
          </a:prstGeom>
        </p:spPr>
        <p:txBody>
          <a:bodyPr wrap="none">
            <a:spAutoFit/>
          </a:bodyPr>
          <a:lstStyle/>
          <a:p>
            <a:r>
              <a:rPr lang="en-US" sz="2400" kern="0" spc="-151" noProof="1">
                <a:solidFill>
                  <a:srgbClr val="14BBDC"/>
                </a:solidFill>
                <a:latin typeface="Orkney" pitchFamily="2" charset="77"/>
                <a:ea typeface="Roboto" panose="02000000000000000000" pitchFamily="2" charset="0"/>
                <a:cs typeface="Open Sans" panose="020B0606030504020204" pitchFamily="34" charset="0"/>
              </a:rPr>
              <a:t>Contact us. We’d love to hear from you.</a:t>
            </a:r>
            <a:endParaRPr lang="en-US" sz="2400" dirty="0">
              <a:solidFill>
                <a:srgbClr val="14BBDC"/>
              </a:solidFill>
              <a:latin typeface="Orkney" pitchFamily="2" charset="77"/>
            </a:endParaRPr>
          </a:p>
        </p:txBody>
      </p:sp>
      <p:sp>
        <p:nvSpPr>
          <p:cNvPr id="16" name="Rectangle 15">
            <a:extLst>
              <a:ext uri="{FF2B5EF4-FFF2-40B4-BE49-F238E27FC236}">
                <a16:creationId xmlns:a16="http://schemas.microsoft.com/office/drawing/2014/main" id="{1F34789A-BDDE-C04A-875C-F228E63A4AFF}"/>
              </a:ext>
            </a:extLst>
          </p:cNvPr>
          <p:cNvSpPr/>
          <p:nvPr/>
        </p:nvSpPr>
        <p:spPr>
          <a:xfrm>
            <a:off x="-12436" y="-69351"/>
            <a:ext cx="660400" cy="112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473700"/>
      </p:ext>
    </p:extLst>
  </p:cSld>
  <p:clrMapOvr>
    <a:masterClrMapping/>
  </p:clrMapOvr>
  <p:transition spd="slow">
    <p:cover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552</Words>
  <Application>Microsoft Macintosh PowerPoint</Application>
  <PresentationFormat>Widescreen</PresentationFormat>
  <Paragraphs>49</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Modern Love</vt:lpstr>
      <vt:lpstr>Orkney</vt:lpstr>
      <vt:lpstr>Orkney Light</vt:lpstr>
      <vt:lpstr>Office Theme</vt:lpstr>
      <vt:lpstr>A Clever Rabbit</vt:lpstr>
      <vt:lpstr>PowerPoint Presentation</vt:lpstr>
      <vt:lpstr>A clever rabbit has 3 holes.</vt:lpstr>
      <vt:lpstr>What alternative choices might  we consider?</vt:lpstr>
      <vt:lpstr>A clever rabbit has 3 holes.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Anwell Tsai</dc:creator>
  <cp:lastModifiedBy>Anwell Tsai</cp:lastModifiedBy>
  <cp:revision>5</cp:revision>
  <dcterms:created xsi:type="dcterms:W3CDTF">2020-11-23T16:34:41Z</dcterms:created>
  <dcterms:modified xsi:type="dcterms:W3CDTF">2020-11-23T20:26:48Z</dcterms:modified>
</cp:coreProperties>
</file>