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965" r:id="rId2"/>
    <p:sldId id="966" r:id="rId3"/>
    <p:sldId id="275" r:id="rId4"/>
    <p:sldId id="967" r:id="rId5"/>
    <p:sldId id="968" r:id="rId6"/>
    <p:sldId id="9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7300"/>
    <a:srgbClr val="4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3"/>
    <p:restoredTop sz="67901"/>
  </p:normalViewPr>
  <p:slideViewPr>
    <p:cSldViewPr snapToGrid="0" snapToObjects="1">
      <p:cViewPr varScale="1">
        <p:scale>
          <a:sx n="79" d="100"/>
          <a:sy n="79" d="100"/>
        </p:scale>
        <p:origin x="1880" y="200"/>
      </p:cViewPr>
      <p:guideLst/>
    </p:cSldViewPr>
  </p:slideViewPr>
  <p:outlineViewPr>
    <p:cViewPr>
      <p:scale>
        <a:sx n="33" d="100"/>
        <a:sy n="33" d="100"/>
      </p:scale>
      <p:origin x="0" y="-10032"/>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7F210-97F5-D246-BAD0-68EF325E8198}" type="datetimeFigureOut">
              <a:rPr lang="en-US" smtClean="0"/>
              <a:t>11/23/20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4620D-214F-8E4E-A8EA-D442D6363444}" type="slidenum">
              <a:rPr lang="en-US" smtClean="0"/>
              <a:t>‹#›</a:t>
            </a:fld>
            <a:endParaRPr lang="en-US"/>
          </a:p>
        </p:txBody>
      </p:sp>
    </p:spTree>
    <p:extLst>
      <p:ext uri="{BB962C8B-B14F-4D97-AF65-F5344CB8AC3E}">
        <p14:creationId xmlns:p14="http://schemas.microsoft.com/office/powerpoint/2010/main" val="85470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1</a:t>
            </a:fld>
            <a:endParaRPr lang="en-US"/>
          </a:p>
        </p:txBody>
      </p:sp>
    </p:spTree>
    <p:extLst>
      <p:ext uri="{BB962C8B-B14F-4D97-AF65-F5344CB8AC3E}">
        <p14:creationId xmlns:p14="http://schemas.microsoft.com/office/powerpoint/2010/main" val="181811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2</a:t>
            </a:fld>
            <a:endParaRPr lang="en-US"/>
          </a:p>
        </p:txBody>
      </p:sp>
    </p:spTree>
    <p:extLst>
      <p:ext uri="{BB962C8B-B14F-4D97-AF65-F5344CB8AC3E}">
        <p14:creationId xmlns:p14="http://schemas.microsoft.com/office/powerpoint/2010/main" val="19840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 </a:t>
            </a:r>
            <a:r>
              <a:rPr lang="en-US" b="0" dirty="0"/>
              <a:t>Money is easy to measure. We all know, generally, how much we have. That’s because it’s important to us. </a:t>
            </a:r>
          </a:p>
          <a:p>
            <a:endParaRPr lang="en-US" b="0" dirty="0"/>
          </a:p>
          <a:p>
            <a:r>
              <a:rPr lang="en-US" b="0" dirty="0"/>
              <a:t>What about our critical projects? The problem is, if we’re not measuring that right things, we won’t know if we’re getting them done. This means we won’t be able to course correct quickly.</a:t>
            </a:r>
            <a:endParaRPr lang="en-US" b="1" dirty="0"/>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3</a:t>
            </a:fld>
            <a:endParaRPr lang="en-US"/>
          </a:p>
        </p:txBody>
      </p:sp>
    </p:spTree>
    <p:extLst>
      <p:ext uri="{BB962C8B-B14F-4D97-AF65-F5344CB8AC3E}">
        <p14:creationId xmlns:p14="http://schemas.microsoft.com/office/powerpoint/2010/main" val="240080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a:t>Solution</a:t>
            </a:r>
            <a:r>
              <a:rPr lang="en-US" b="1" dirty="0"/>
              <a:t>: </a:t>
            </a:r>
            <a:r>
              <a:rPr lang="en-US" dirty="0">
                <a:solidFill>
                  <a:srgbClr val="FFFFFF"/>
                </a:solidFill>
              </a:rPr>
              <a:t>How might we measure important projects/ideas? What are we missing?</a:t>
            </a:r>
          </a:p>
          <a:p>
            <a:endParaRPr lang="en-US" b="1" dirty="0"/>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4</a:t>
            </a:fld>
            <a:endParaRPr lang="en-US"/>
          </a:p>
        </p:txBody>
      </p:sp>
    </p:spTree>
    <p:extLst>
      <p:ext uri="{BB962C8B-B14F-4D97-AF65-F5344CB8AC3E}">
        <p14:creationId xmlns:p14="http://schemas.microsoft.com/office/powerpoint/2010/main" val="12544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 </a:t>
            </a:r>
            <a:r>
              <a:rPr lang="en-US" b="0" dirty="0"/>
              <a:t>Money is easy to measure. We all know, generally, how much we have. That’s because it’s important to us. </a:t>
            </a:r>
          </a:p>
          <a:p>
            <a:endParaRPr lang="en-US" b="0" dirty="0"/>
          </a:p>
          <a:p>
            <a:r>
              <a:rPr lang="en-US" b="0" dirty="0"/>
              <a:t>What about our critical projects? The problem is, if we’re not measuring that right things, we won’t know if we’re getting them done. This means we won’t be able to course correct quickly.</a:t>
            </a:r>
            <a:endParaRPr lang="en-US" b="1" dirty="0"/>
          </a:p>
          <a:p>
            <a:endParaRPr lang="en-US" dirty="0"/>
          </a:p>
          <a:p>
            <a:pPr algn="l"/>
            <a:r>
              <a:rPr lang="en-US" b="1" dirty="0"/>
              <a:t>Solution: </a:t>
            </a:r>
            <a:r>
              <a:rPr lang="en-US" dirty="0">
                <a:solidFill>
                  <a:srgbClr val="FFFFFF"/>
                </a:solidFill>
              </a:rPr>
              <a:t>How might we measure important projects/ideas? What are we missing?</a:t>
            </a:r>
          </a:p>
          <a:p>
            <a:endParaRPr lang="en-US" b="1" dirty="0"/>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5</a:t>
            </a:fld>
            <a:endParaRPr lang="en-US"/>
          </a:p>
        </p:txBody>
      </p:sp>
    </p:spTree>
    <p:extLst>
      <p:ext uri="{BB962C8B-B14F-4D97-AF65-F5344CB8AC3E}">
        <p14:creationId xmlns:p14="http://schemas.microsoft.com/office/powerpoint/2010/main" val="239680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9D6F5-C3A7-42A2-86ED-A4BB6579E1A2}" type="slidenum">
              <a:rPr lang="en-US" smtClean="0"/>
              <a:t>6</a:t>
            </a:fld>
            <a:endParaRPr lang="en-US" dirty="0"/>
          </a:p>
        </p:txBody>
      </p:sp>
    </p:spTree>
    <p:extLst>
      <p:ext uri="{BB962C8B-B14F-4D97-AF65-F5344CB8AC3E}">
        <p14:creationId xmlns:p14="http://schemas.microsoft.com/office/powerpoint/2010/main" val="266186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2B3F-BBD8-5044-846B-C333509D1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CE7FB-17F4-C141-A9D8-0626E8B76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F28BBB-F867-A34D-9C28-3353D38916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873E1331-6BC7-2840-9DA0-50B0A36C6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A90DB-0921-A648-834E-27E972B9EAFB}"/>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28244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F59A-9063-544D-B422-72AD3B7DA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02823-83C2-3549-AF9E-3C2B82E68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1DC93-AA78-E54A-883C-DA39F082EA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4EFC12EF-8141-2B45-AE46-018135A3D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EF574-8B1D-9447-A7D9-DEF913977D8A}"/>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0237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B4E6F-5240-B645-BB07-0593A60E97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092F3-21E0-704B-8DBB-52680738F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CC90F-A2B0-7244-A6D1-8FBA84465A7E}"/>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8D93888-2A78-C340-A895-34A234D38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850F3-EB0A-6347-82E0-AF63F1EA8138}"/>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39760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041" y="142509"/>
            <a:ext cx="10515600" cy="486886"/>
          </a:xfrm>
        </p:spPr>
        <p:txBody>
          <a:bodyPr>
            <a:noAutofit/>
          </a:bodyPr>
          <a:lstStyle>
            <a:lvl1pPr>
              <a:defRPr sz="1800" b="1" i="0">
                <a:solidFill>
                  <a:schemeClr val="bg1"/>
                </a:solidFill>
                <a:latin typeface="Orkney" pitchFamily="2" charset="77"/>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b="1" i="0">
                <a:latin typeface="Orkney" pitchFamily="2" charset="77"/>
              </a:defRPr>
            </a:lvl1pPr>
          </a:lstStyle>
          <a:p>
            <a:fld id="{219001E7-44B7-41BC-93FC-562CB9664D4C}" type="slidenum">
              <a:rPr lang="en-US" smtClean="0"/>
              <a:pPr/>
              <a:t>‹#›</a:t>
            </a:fld>
            <a:endParaRPr lang="en-US" dirty="0"/>
          </a:p>
        </p:txBody>
      </p:sp>
      <p:sp>
        <p:nvSpPr>
          <p:cNvPr id="10" name="Text Placeholder 9"/>
          <p:cNvSpPr>
            <a:spLocks noGrp="1"/>
          </p:cNvSpPr>
          <p:nvPr>
            <p:ph type="body" sz="quarter" idx="13" hasCustomPrompt="1"/>
          </p:nvPr>
        </p:nvSpPr>
        <p:spPr>
          <a:xfrm>
            <a:off x="647041" y="475119"/>
            <a:ext cx="8388927" cy="308552"/>
          </a:xfrm>
        </p:spPr>
        <p:txBody>
          <a:bodyPr anchor="ctr">
            <a:noAutofit/>
          </a:bodyPr>
          <a:lstStyle>
            <a:lvl1pPr marL="0" indent="0">
              <a:buNone/>
              <a:defRPr sz="1000" b="1" i="0">
                <a:solidFill>
                  <a:schemeClr val="bg1"/>
                </a:solidFill>
                <a:latin typeface="Orkney" pitchFamily="2" charset="77"/>
              </a:defRPr>
            </a:lvl1pPr>
          </a:lstStyle>
          <a:p>
            <a:pPr lvl="0"/>
            <a:r>
              <a:rPr lang="en-US" dirty="0"/>
              <a:t>Insert  Your Great Subtitle Here</a:t>
            </a:r>
          </a:p>
        </p:txBody>
      </p:sp>
    </p:spTree>
    <p:extLst>
      <p:ext uri="{BB962C8B-B14F-4D97-AF65-F5344CB8AC3E}">
        <p14:creationId xmlns:p14="http://schemas.microsoft.com/office/powerpoint/2010/main" val="21860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459E-2586-674A-86FF-87CB13D80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7716-EE7D-6445-9FC5-2F1337F21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5AE98-E14A-9143-B601-80B7BFAE7935}"/>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22C5E55-1FEE-704A-843E-D8B2BC3EF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77B81-92E6-034C-960B-6C9477106C6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66376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9224-42A4-AB40-B0C6-F7E9ABC5A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9A357-1AD8-D447-AEA8-67641534E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6CC0F-2177-2C4A-A1B1-12D8E262DE84}"/>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A70E91B-3CBF-EE43-ACDD-8F98F9F2B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C2801-C20E-2F43-ADEF-D17521C58D87}"/>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13420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A3D6-F0B2-5242-81DC-1F15E9D63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52FFD-921B-8348-9C60-99C2530AC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5D824-6327-434A-97D8-817EBD275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71681-A5CC-8F4E-AA19-F98993BC84D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DF35FA91-5732-B248-AD10-6E3787844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6C478-2FE7-2646-8AC6-C45F263F339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36401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A69F-1797-5644-AF09-FA453EE878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3CA2A-C9D4-9C4A-A2D8-811784414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0F1B4-349D-E942-ACBA-8C160937CE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6C694-8B3C-FE49-8D03-243228133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6C4D9-1B46-9E4B-9E3A-FDDFF994B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E97841-FCF7-D441-B462-9DE547D17049}"/>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8" name="Footer Placeholder 7">
            <a:extLst>
              <a:ext uri="{FF2B5EF4-FFF2-40B4-BE49-F238E27FC236}">
                <a16:creationId xmlns:a16="http://schemas.microsoft.com/office/drawing/2014/main" id="{EA9B4D3A-8F06-104E-9A03-3D91D0A56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2D7F3-8236-0F43-B531-6AEDADF2B65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0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8285-B40B-FB4C-91F9-23DF48982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50941-DA44-1649-AB94-30E1E825BF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4" name="Footer Placeholder 3">
            <a:extLst>
              <a:ext uri="{FF2B5EF4-FFF2-40B4-BE49-F238E27FC236}">
                <a16:creationId xmlns:a16="http://schemas.microsoft.com/office/drawing/2014/main" id="{1E541BBF-1649-8449-AD8D-F7D8229F1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260FC6-09AE-5B47-8286-0117D2189106}"/>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9218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795E4-4854-9345-B5A2-C24FBA9DE5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3" name="Footer Placeholder 2">
            <a:extLst>
              <a:ext uri="{FF2B5EF4-FFF2-40B4-BE49-F238E27FC236}">
                <a16:creationId xmlns:a16="http://schemas.microsoft.com/office/drawing/2014/main" id="{D8FC12CD-F808-2741-BB8B-8969B3134A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CCC8CD-ABF9-544C-A4E7-EE2C2E732F93}"/>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4226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BBD3-E749-644D-A3BB-662C66B5C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D10F1-7181-AE4B-AB2B-4C351B4A2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3F5C9-506B-C543-813D-0FF31648C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DB79D-21F5-EE4F-B5B0-4632CA410EAF}"/>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E49E08F5-6F5B-3C46-9A8D-B3A9BEF88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86523-BA68-1643-8F65-6B26D69B177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99546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13BC-4CBE-4146-815F-C59DE0770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9B66B-FC11-FA4B-A8C9-0495B4044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91879-287D-204E-B17B-934A68780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B3031-CC59-334F-B984-C671EB09A6F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1B9B7C09-315E-E545-97F7-A15D9B766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D6DD6-A0A7-ED48-8C2A-292DF177773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51108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D5A9F-E499-9C48-BF04-90FABC957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2FD48-CDD4-D742-8794-C95D7E1DC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31649-7E20-E24B-B125-155FA0535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04F34BE-18E5-E644-9DD3-B443A5438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3B7CEA-C6A9-B34B-9F8C-460959B9E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CCC5-0CFA-DD4A-A113-B7DB0A671A32}" type="slidenum">
              <a:rPr lang="en-US" smtClean="0"/>
              <a:t>‹#›</a:t>
            </a:fld>
            <a:endParaRPr lang="en-US"/>
          </a:p>
        </p:txBody>
      </p:sp>
    </p:spTree>
    <p:extLst>
      <p:ext uri="{BB962C8B-B14F-4D97-AF65-F5344CB8AC3E}">
        <p14:creationId xmlns:p14="http://schemas.microsoft.com/office/powerpoint/2010/main" val="2021674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sitting, sky, dark&#10;&#10;Description automatically generated">
            <a:extLst>
              <a:ext uri="{FF2B5EF4-FFF2-40B4-BE49-F238E27FC236}">
                <a16:creationId xmlns:a16="http://schemas.microsoft.com/office/drawing/2014/main" id="{1482D2FA-9F16-824A-AD55-A04D3E4C7AA9}"/>
              </a:ext>
            </a:extLst>
          </p:cNvPr>
          <p:cNvPicPr>
            <a:picLocks noChangeAspect="1"/>
          </p:cNvPicPr>
          <p:nvPr/>
        </p:nvPicPr>
        <p:blipFill rotWithShape="1">
          <a:blip r:embed="rId3"/>
          <a:srcRect t="15730"/>
          <a:stretch/>
        </p:blipFill>
        <p:spPr>
          <a:xfrm>
            <a:off x="20" y="-22"/>
            <a:ext cx="12191977" cy="6858022"/>
          </a:xfrm>
          <a:prstGeom prst="rect">
            <a:avLst/>
          </a:prstGeom>
        </p:spPr>
      </p:pic>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643466" y="643467"/>
            <a:ext cx="7581959" cy="3569242"/>
          </a:xfrm>
        </p:spPr>
        <p:txBody>
          <a:bodyPr anchor="t">
            <a:normAutofit/>
          </a:bodyPr>
          <a:lstStyle/>
          <a:p>
            <a:pPr algn="l"/>
            <a:r>
              <a:rPr lang="en-US" sz="9600" b="1" dirty="0">
                <a:solidFill>
                  <a:srgbClr val="FFFFFF"/>
                </a:solidFill>
                <a:latin typeface="Superclarendon Black" panose="02060605060000020003" pitchFamily="18" charset="77"/>
              </a:rPr>
              <a:t>METRICS</a:t>
            </a:r>
          </a:p>
        </p:txBody>
      </p:sp>
    </p:spTree>
    <p:extLst>
      <p:ext uri="{BB962C8B-B14F-4D97-AF65-F5344CB8AC3E}">
        <p14:creationId xmlns:p14="http://schemas.microsoft.com/office/powerpoint/2010/main" val="43665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CC45C0-FB29-EA49-A42D-3926B7BE0D2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BE4D665-2423-D544-8EF3-3E0EE5629F58}"/>
              </a:ext>
            </a:extLst>
          </p:cNvPr>
          <p:cNvSpPr>
            <a:spLocks noGrp="1"/>
          </p:cNvSpPr>
          <p:nvPr>
            <p:ph type="sldNum" sz="quarter" idx="12"/>
          </p:nvPr>
        </p:nvSpPr>
        <p:spPr/>
        <p:txBody>
          <a:bodyPr/>
          <a:lstStyle/>
          <a:p>
            <a:fld id="{219001E7-44B7-41BC-93FC-562CB9664D4C}" type="slidenum">
              <a:rPr lang="en-US" smtClean="0"/>
              <a:t>2</a:t>
            </a:fld>
            <a:endParaRPr lang="en-US" dirty="0"/>
          </a:p>
        </p:txBody>
      </p:sp>
      <p:sp>
        <p:nvSpPr>
          <p:cNvPr id="7" name="Title 1">
            <a:extLst>
              <a:ext uri="{FF2B5EF4-FFF2-40B4-BE49-F238E27FC236}">
                <a16:creationId xmlns:a16="http://schemas.microsoft.com/office/drawing/2014/main" id="{A7880794-E0BF-D34A-A405-74416F2A1D77}"/>
              </a:ext>
            </a:extLst>
          </p:cNvPr>
          <p:cNvSpPr txBox="1">
            <a:spLocks/>
          </p:cNvSpPr>
          <p:nvPr/>
        </p:nvSpPr>
        <p:spPr>
          <a:xfrm>
            <a:off x="649224" y="393192"/>
            <a:ext cx="6179820" cy="787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bg1"/>
                </a:solidFill>
                <a:latin typeface="Roboto" panose="02000000000000000000" pitchFamily="2" charset="0"/>
                <a:ea typeface="Roboto" panose="02000000000000000000" pitchFamily="2" charset="0"/>
                <a:cs typeface="+mj-cs"/>
              </a:defRPr>
            </a:lvl1pPr>
          </a:lstStyle>
          <a:p>
            <a:r>
              <a:rPr lang="en-US" sz="4000" b="0" dirty="0">
                <a:latin typeface="Orkney Light" pitchFamily="2" charset="77"/>
              </a:rPr>
              <a:t>How it works</a:t>
            </a:r>
          </a:p>
        </p:txBody>
      </p:sp>
      <p:sp>
        <p:nvSpPr>
          <p:cNvPr id="8" name="Rectangle 7">
            <a:extLst>
              <a:ext uri="{FF2B5EF4-FFF2-40B4-BE49-F238E27FC236}">
                <a16:creationId xmlns:a16="http://schemas.microsoft.com/office/drawing/2014/main" id="{82C1A629-261A-3D4E-AD47-C447A313B1CD}"/>
              </a:ext>
            </a:extLst>
          </p:cNvPr>
          <p:cNvSpPr>
            <a:spLocks/>
          </p:cNvSpPr>
          <p:nvPr/>
        </p:nvSpPr>
        <p:spPr>
          <a:xfrm>
            <a:off x="1071111" y="2131825"/>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9" name="TextBox 8">
            <a:extLst>
              <a:ext uri="{FF2B5EF4-FFF2-40B4-BE49-F238E27FC236}">
                <a16:creationId xmlns:a16="http://schemas.microsoft.com/office/drawing/2014/main" id="{4DEEA97A-E5F2-3F46-845C-ADD5FE88A410}"/>
              </a:ext>
            </a:extLst>
          </p:cNvPr>
          <p:cNvSpPr txBox="1"/>
          <p:nvPr/>
        </p:nvSpPr>
        <p:spPr>
          <a:xfrm>
            <a:off x="1771756" y="2468880"/>
            <a:ext cx="1494320" cy="461665"/>
          </a:xfrm>
          <a:prstGeom prst="rect">
            <a:avLst/>
          </a:prstGeom>
          <a:noFill/>
        </p:spPr>
        <p:txBody>
          <a:bodyPr wrap="none" rtlCol="0" anchor="ctr">
            <a:spAutoFit/>
          </a:bodyPr>
          <a:lstStyle/>
          <a:p>
            <a:pPr algn="ctr"/>
            <a:r>
              <a:rPr lang="en-US" sz="2400" dirty="0">
                <a:solidFill>
                  <a:srgbClr val="FF6C00"/>
                </a:solidFill>
                <a:latin typeface="Orkney" pitchFamily="2" charset="77"/>
              </a:rPr>
              <a:t>1. Choose</a:t>
            </a:r>
          </a:p>
        </p:txBody>
      </p:sp>
      <p:sp>
        <p:nvSpPr>
          <p:cNvPr id="10" name="TextBox 9">
            <a:extLst>
              <a:ext uri="{FF2B5EF4-FFF2-40B4-BE49-F238E27FC236}">
                <a16:creationId xmlns:a16="http://schemas.microsoft.com/office/drawing/2014/main" id="{6C00AF64-1630-A145-B2B3-144935F93284}"/>
              </a:ext>
            </a:extLst>
          </p:cNvPr>
          <p:cNvSpPr txBox="1"/>
          <p:nvPr/>
        </p:nvSpPr>
        <p:spPr>
          <a:xfrm>
            <a:off x="1552913" y="3017520"/>
            <a:ext cx="2231136" cy="2608406"/>
          </a:xfrm>
          <a:prstGeom prst="rect">
            <a:avLst/>
          </a:prstGeom>
          <a:noFill/>
        </p:spPr>
        <p:txBody>
          <a:bodyPr wrap="square" rtlCol="0" anchor="t">
            <a:spAutoFit/>
          </a:bodyPr>
          <a:lstStyle/>
          <a:p>
            <a:pPr marL="342900" indent="-342900">
              <a:lnSpc>
                <a:spcPct val="150000"/>
              </a:lnSpc>
              <a:buAutoNum type="alphaUcPeriod"/>
            </a:pPr>
            <a:r>
              <a:rPr lang="en-GB" sz="1400" dirty="0">
                <a:solidFill>
                  <a:schemeClr val="bg1"/>
                </a:solidFill>
                <a:latin typeface="Orkney" pitchFamily="2" charset="77"/>
              </a:rPr>
              <a:t>Build tension and release by  showing a series of slides.</a:t>
            </a:r>
          </a:p>
          <a:p>
            <a:pPr marL="342900" indent="-342900">
              <a:lnSpc>
                <a:spcPct val="150000"/>
              </a:lnSpc>
              <a:buAutoNum type="alphaUcPeriod"/>
            </a:pPr>
            <a:endParaRPr lang="en-GB" sz="1400" dirty="0">
              <a:solidFill>
                <a:schemeClr val="bg1"/>
              </a:solidFill>
              <a:latin typeface="Orkney" pitchFamily="2" charset="77"/>
            </a:endParaRPr>
          </a:p>
          <a:p>
            <a:pPr marL="342900" indent="-342900">
              <a:lnSpc>
                <a:spcPct val="150000"/>
              </a:lnSpc>
              <a:buAutoNum type="alphaUcPeriod"/>
            </a:pPr>
            <a:r>
              <a:rPr lang="en-GB" sz="1400" dirty="0">
                <a:solidFill>
                  <a:schemeClr val="bg1"/>
                </a:solidFill>
                <a:latin typeface="Orkney" pitchFamily="2" charset="77"/>
              </a:rPr>
              <a:t>Use just the explainer slide at the end.</a:t>
            </a:r>
          </a:p>
          <a:p>
            <a:pPr>
              <a:lnSpc>
                <a:spcPct val="150000"/>
              </a:lnSpc>
            </a:pPr>
            <a:endParaRPr lang="en-GB" sz="1200" dirty="0">
              <a:solidFill>
                <a:schemeClr val="bg1"/>
              </a:solidFill>
              <a:latin typeface="Orkney" pitchFamily="2" charset="77"/>
            </a:endParaRPr>
          </a:p>
        </p:txBody>
      </p:sp>
      <p:sp>
        <p:nvSpPr>
          <p:cNvPr id="14" name="Rectangle 13">
            <a:extLst>
              <a:ext uri="{FF2B5EF4-FFF2-40B4-BE49-F238E27FC236}">
                <a16:creationId xmlns:a16="http://schemas.microsoft.com/office/drawing/2014/main" id="{0600E7A8-6CA0-B741-B6F8-816BF83E473D}"/>
              </a:ext>
            </a:extLst>
          </p:cNvPr>
          <p:cNvSpPr/>
          <p:nvPr/>
        </p:nvSpPr>
        <p:spPr>
          <a:xfrm>
            <a:off x="4663057"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15" name="TextBox 14">
            <a:extLst>
              <a:ext uri="{FF2B5EF4-FFF2-40B4-BE49-F238E27FC236}">
                <a16:creationId xmlns:a16="http://schemas.microsoft.com/office/drawing/2014/main" id="{39780757-EDEF-8A45-9924-820E7BA5F0F2}"/>
              </a:ext>
            </a:extLst>
          </p:cNvPr>
          <p:cNvSpPr txBox="1"/>
          <p:nvPr/>
        </p:nvSpPr>
        <p:spPr>
          <a:xfrm>
            <a:off x="4738527" y="2468880"/>
            <a:ext cx="2744662" cy="461665"/>
          </a:xfrm>
          <a:prstGeom prst="rect">
            <a:avLst/>
          </a:prstGeom>
          <a:noFill/>
        </p:spPr>
        <p:txBody>
          <a:bodyPr wrap="none" rtlCol="0" anchor="ctr">
            <a:spAutoFit/>
          </a:bodyPr>
          <a:lstStyle/>
          <a:p>
            <a:pPr algn="ctr"/>
            <a:r>
              <a:rPr lang="en-US" sz="2400" dirty="0">
                <a:solidFill>
                  <a:srgbClr val="FF6C00"/>
                </a:solidFill>
                <a:latin typeface="Orkney" pitchFamily="2" charset="77"/>
              </a:rPr>
              <a:t>2. Check the notes</a:t>
            </a:r>
          </a:p>
        </p:txBody>
      </p:sp>
      <p:sp>
        <p:nvSpPr>
          <p:cNvPr id="16" name="TextBox 15">
            <a:extLst>
              <a:ext uri="{FF2B5EF4-FFF2-40B4-BE49-F238E27FC236}">
                <a16:creationId xmlns:a16="http://schemas.microsoft.com/office/drawing/2014/main" id="{15C21CA5-B5A7-E743-A413-AFDF591708B5}"/>
              </a:ext>
            </a:extLst>
          </p:cNvPr>
          <p:cNvSpPr txBox="1"/>
          <p:nvPr/>
        </p:nvSpPr>
        <p:spPr>
          <a:xfrm>
            <a:off x="5144859" y="3017520"/>
            <a:ext cx="1929384" cy="1358064"/>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Check your notes sections for tips on how to start your meeting with a bang.</a:t>
            </a:r>
          </a:p>
        </p:txBody>
      </p:sp>
      <p:sp>
        <p:nvSpPr>
          <p:cNvPr id="28" name="Rectangle 27">
            <a:extLst>
              <a:ext uri="{FF2B5EF4-FFF2-40B4-BE49-F238E27FC236}">
                <a16:creationId xmlns:a16="http://schemas.microsoft.com/office/drawing/2014/main" id="{34A24424-251A-B549-AD02-F1A481A9D6A8}"/>
              </a:ext>
            </a:extLst>
          </p:cNvPr>
          <p:cNvSpPr/>
          <p:nvPr/>
        </p:nvSpPr>
        <p:spPr>
          <a:xfrm>
            <a:off x="8255003"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29" name="TextBox 28">
            <a:extLst>
              <a:ext uri="{FF2B5EF4-FFF2-40B4-BE49-F238E27FC236}">
                <a16:creationId xmlns:a16="http://schemas.microsoft.com/office/drawing/2014/main" id="{FD24C83E-AC23-C945-A320-462FB8B865A5}"/>
              </a:ext>
            </a:extLst>
          </p:cNvPr>
          <p:cNvSpPr txBox="1"/>
          <p:nvPr/>
        </p:nvSpPr>
        <p:spPr>
          <a:xfrm>
            <a:off x="8468333" y="2468880"/>
            <a:ext cx="2468946" cy="461665"/>
          </a:xfrm>
          <a:prstGeom prst="rect">
            <a:avLst/>
          </a:prstGeom>
          <a:noFill/>
        </p:spPr>
        <p:txBody>
          <a:bodyPr wrap="none" rtlCol="0" anchor="ctr">
            <a:spAutoFit/>
          </a:bodyPr>
          <a:lstStyle/>
          <a:p>
            <a:pPr algn="ctr"/>
            <a:r>
              <a:rPr lang="en-US" sz="2400" dirty="0">
                <a:solidFill>
                  <a:srgbClr val="FF6C00"/>
                </a:solidFill>
                <a:latin typeface="Orkney" pitchFamily="2" charset="77"/>
              </a:rPr>
              <a:t>3. Copy &amp; Share</a:t>
            </a:r>
          </a:p>
        </p:txBody>
      </p:sp>
      <p:sp>
        <p:nvSpPr>
          <p:cNvPr id="30" name="TextBox 29">
            <a:extLst>
              <a:ext uri="{FF2B5EF4-FFF2-40B4-BE49-F238E27FC236}">
                <a16:creationId xmlns:a16="http://schemas.microsoft.com/office/drawing/2014/main" id="{4BCF8BCE-2530-0B46-97B4-B5933F691680}"/>
              </a:ext>
            </a:extLst>
          </p:cNvPr>
          <p:cNvSpPr txBox="1"/>
          <p:nvPr/>
        </p:nvSpPr>
        <p:spPr>
          <a:xfrm>
            <a:off x="8736805" y="3017520"/>
            <a:ext cx="2231136" cy="2973891"/>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Copy the slide and paste it into your deck.</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may share this guide with others, print, and email copies,.</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can’t alter this guide or charge for it.</a:t>
            </a:r>
          </a:p>
        </p:txBody>
      </p:sp>
    </p:spTree>
    <p:extLst>
      <p:ext uri="{BB962C8B-B14F-4D97-AF65-F5344CB8AC3E}">
        <p14:creationId xmlns:p14="http://schemas.microsoft.com/office/powerpoint/2010/main" val="161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2" presetClass="entr" presetSubtype="1" fill="hold" grpId="0"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4" grpId="0" animBg="1"/>
      <p:bldP spid="15" grpId="0"/>
      <p:bldP spid="16" grpId="0"/>
      <p:bldP spid="28"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nature, sitting, sky, dark&#10;&#10;Description automatically generated">
            <a:extLst>
              <a:ext uri="{FF2B5EF4-FFF2-40B4-BE49-F238E27FC236}">
                <a16:creationId xmlns:a16="http://schemas.microsoft.com/office/drawing/2014/main" id="{1482D2FA-9F16-824A-AD55-A04D3E4C7AA9}"/>
              </a:ext>
            </a:extLst>
          </p:cNvPr>
          <p:cNvPicPr>
            <a:picLocks noChangeAspect="1"/>
          </p:cNvPicPr>
          <p:nvPr/>
        </p:nvPicPr>
        <p:blipFill rotWithShape="1">
          <a:blip r:embed="rId3"/>
          <a:srcRect t="15730"/>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643466" y="643467"/>
            <a:ext cx="5452529" cy="3569242"/>
          </a:xfrm>
        </p:spPr>
        <p:txBody>
          <a:bodyPr anchor="t">
            <a:normAutofit fontScale="90000"/>
          </a:bodyPr>
          <a:lstStyle/>
          <a:p>
            <a:pPr algn="l"/>
            <a:r>
              <a:rPr lang="en-US" sz="4400" dirty="0">
                <a:solidFill>
                  <a:srgbClr val="FFFFFF"/>
                </a:solidFill>
                <a:latin typeface="Superclarendon" panose="02060605060000020003" pitchFamily="18" charset="77"/>
              </a:rPr>
              <a:t>"Measure what is measurable, and make measurable what is not." </a:t>
            </a:r>
            <a:br>
              <a:rPr lang="en-US" sz="4400" dirty="0">
                <a:solidFill>
                  <a:srgbClr val="FFFFFF"/>
                </a:solidFill>
                <a:latin typeface="Superclarendon" panose="02060605060000020003" pitchFamily="18" charset="77"/>
              </a:rPr>
            </a:br>
            <a:br>
              <a:rPr lang="en-US" sz="4400" dirty="0">
                <a:solidFill>
                  <a:srgbClr val="FFFFFF"/>
                </a:solidFill>
                <a:latin typeface="Superclarendon" panose="02060605060000020003" pitchFamily="18" charset="77"/>
              </a:rPr>
            </a:br>
            <a:r>
              <a:rPr lang="en-US" sz="2700" dirty="0">
                <a:solidFill>
                  <a:srgbClr val="FFFFFF"/>
                </a:solidFill>
                <a:latin typeface="Superclarendon" panose="02060605060000020003" pitchFamily="18" charset="77"/>
              </a:rPr>
              <a:t>- Galileo</a:t>
            </a:r>
            <a:br>
              <a:rPr lang="en-US" sz="5400" dirty="0">
                <a:solidFill>
                  <a:srgbClr val="FFFFFF"/>
                </a:solidFill>
                <a:latin typeface="Superclarendon" panose="02060605060000020003" pitchFamily="18" charset="77"/>
              </a:rPr>
            </a:br>
            <a:endParaRPr lang="en-US" sz="5200" dirty="0">
              <a:solidFill>
                <a:srgbClr val="FFFFFF"/>
              </a:solidFill>
              <a:latin typeface="Superclarendon" panose="02060605060000020003" pitchFamily="18" charset="77"/>
            </a:endParaRP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51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nature, sitting, sky, dark&#10;&#10;Description automatically generated">
            <a:extLst>
              <a:ext uri="{FF2B5EF4-FFF2-40B4-BE49-F238E27FC236}">
                <a16:creationId xmlns:a16="http://schemas.microsoft.com/office/drawing/2014/main" id="{1482D2FA-9F16-824A-AD55-A04D3E4C7AA9}"/>
              </a:ext>
            </a:extLst>
          </p:cNvPr>
          <p:cNvPicPr>
            <a:picLocks noChangeAspect="1"/>
          </p:cNvPicPr>
          <p:nvPr/>
        </p:nvPicPr>
        <p:blipFill rotWithShape="1">
          <a:blip r:embed="rId3"/>
          <a:srcRect t="15730"/>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321733" y="554845"/>
            <a:ext cx="10656891" cy="3902673"/>
          </a:xfrm>
        </p:spPr>
        <p:txBody>
          <a:bodyPr anchor="t">
            <a:normAutofit/>
          </a:bodyPr>
          <a:lstStyle/>
          <a:p>
            <a:pPr algn="l"/>
            <a:r>
              <a:rPr lang="en-US" sz="4000" dirty="0">
                <a:solidFill>
                  <a:srgbClr val="FFFFFF"/>
                </a:solidFill>
                <a:latin typeface="Superclarendon" panose="02060605060000020003" pitchFamily="18" charset="77"/>
              </a:rPr>
              <a:t>How might we measure important projects/ideas?</a:t>
            </a:r>
            <a:br>
              <a:rPr lang="en-US" sz="4000" dirty="0">
                <a:solidFill>
                  <a:srgbClr val="FFFFFF"/>
                </a:solidFill>
                <a:latin typeface="Superclarendon" panose="02060605060000020003" pitchFamily="18" charset="77"/>
              </a:rPr>
            </a:br>
            <a:br>
              <a:rPr lang="en-US" sz="4000" dirty="0">
                <a:solidFill>
                  <a:srgbClr val="FFFFFF"/>
                </a:solidFill>
                <a:latin typeface="Superclarendon" panose="02060605060000020003" pitchFamily="18" charset="77"/>
              </a:rPr>
            </a:br>
            <a:r>
              <a:rPr lang="en-US" sz="4000" dirty="0">
                <a:solidFill>
                  <a:srgbClr val="FFFFFF"/>
                </a:solidFill>
                <a:latin typeface="Superclarendon" panose="02060605060000020003" pitchFamily="18" charset="77"/>
              </a:rPr>
              <a:t>What are we missing?</a:t>
            </a:r>
          </a:p>
        </p:txBody>
      </p:sp>
      <p:sp>
        <p:nvSpPr>
          <p:cNvPr id="14" name="Rectangle 13">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27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sitting, sky, dark&#10;&#10;Description automatically generated">
            <a:extLst>
              <a:ext uri="{FF2B5EF4-FFF2-40B4-BE49-F238E27FC236}">
                <a16:creationId xmlns:a16="http://schemas.microsoft.com/office/drawing/2014/main" id="{1482D2FA-9F16-824A-AD55-A04D3E4C7AA9}"/>
              </a:ext>
            </a:extLst>
          </p:cNvPr>
          <p:cNvPicPr>
            <a:picLocks noChangeAspect="1"/>
          </p:cNvPicPr>
          <p:nvPr/>
        </p:nvPicPr>
        <p:blipFill rotWithShape="1">
          <a:blip r:embed="rId3"/>
          <a:srcRect t="15730"/>
          <a:stretch/>
        </p:blipFill>
        <p:spPr>
          <a:xfrm>
            <a:off x="20" y="-22"/>
            <a:ext cx="12191977" cy="6858022"/>
          </a:xfrm>
          <a:prstGeom prst="rect">
            <a:avLst/>
          </a:prstGeom>
        </p:spPr>
      </p:pic>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643466" y="643467"/>
            <a:ext cx="5452529" cy="3569242"/>
          </a:xfrm>
        </p:spPr>
        <p:txBody>
          <a:bodyPr anchor="t">
            <a:normAutofit fontScale="90000"/>
          </a:bodyPr>
          <a:lstStyle/>
          <a:p>
            <a:pPr algn="l"/>
            <a:r>
              <a:rPr lang="en-US" sz="4400" dirty="0">
                <a:solidFill>
                  <a:srgbClr val="FFFFFF"/>
                </a:solidFill>
                <a:latin typeface="Superclarendon" panose="02060605060000020003" pitchFamily="18" charset="77"/>
              </a:rPr>
              <a:t>"Measure what is measurable, and make measurable what is not." </a:t>
            </a:r>
            <a:br>
              <a:rPr lang="en-US" sz="4400" dirty="0">
                <a:solidFill>
                  <a:srgbClr val="FFFFFF"/>
                </a:solidFill>
                <a:latin typeface="Superclarendon" panose="02060605060000020003" pitchFamily="18" charset="77"/>
              </a:rPr>
            </a:br>
            <a:br>
              <a:rPr lang="en-US" sz="4400" dirty="0">
                <a:solidFill>
                  <a:srgbClr val="FFFFFF"/>
                </a:solidFill>
                <a:latin typeface="Superclarendon" panose="02060605060000020003" pitchFamily="18" charset="77"/>
              </a:rPr>
            </a:br>
            <a:r>
              <a:rPr lang="en-US" sz="2700" dirty="0">
                <a:solidFill>
                  <a:srgbClr val="FFFFFF"/>
                </a:solidFill>
                <a:latin typeface="Superclarendon" panose="02060605060000020003" pitchFamily="18" charset="77"/>
              </a:rPr>
              <a:t>- Galileo</a:t>
            </a:r>
            <a:br>
              <a:rPr lang="en-US" sz="5400" dirty="0">
                <a:solidFill>
                  <a:srgbClr val="FFFFFF"/>
                </a:solidFill>
                <a:latin typeface="Superclarendon" panose="02060605060000020003" pitchFamily="18" charset="77"/>
              </a:rPr>
            </a:br>
            <a:endParaRPr lang="en-US" sz="5200" dirty="0">
              <a:solidFill>
                <a:srgbClr val="FFFFFF"/>
              </a:solidFill>
              <a:latin typeface="Superclarendon" panose="02060605060000020003" pitchFamily="18" charset="77"/>
            </a:endParaRPr>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643466" y="4551037"/>
            <a:ext cx="4307675" cy="1578054"/>
          </a:xfrm>
        </p:spPr>
        <p:txBody>
          <a:bodyPr anchor="b">
            <a:normAutofit fontScale="92500"/>
          </a:bodyPr>
          <a:lstStyle/>
          <a:p>
            <a:pPr algn="l"/>
            <a:r>
              <a:rPr lang="en-US" dirty="0">
                <a:solidFill>
                  <a:srgbClr val="FFFFFF"/>
                </a:solidFill>
                <a:latin typeface="Superclarendon" panose="02060605060000020003" pitchFamily="18" charset="77"/>
              </a:rPr>
              <a:t>How might we measure important projects/ideas?</a:t>
            </a:r>
          </a:p>
          <a:p>
            <a:pPr algn="l"/>
            <a:endParaRPr lang="en-US" dirty="0">
              <a:solidFill>
                <a:srgbClr val="FFFFFF"/>
              </a:solidFill>
              <a:latin typeface="Superclarendon" panose="02060605060000020003" pitchFamily="18" charset="77"/>
            </a:endParaRPr>
          </a:p>
          <a:p>
            <a:pPr algn="l"/>
            <a:r>
              <a:rPr lang="en-US" dirty="0">
                <a:solidFill>
                  <a:srgbClr val="FFFFFF"/>
                </a:solidFill>
                <a:latin typeface="Superclarendon" panose="02060605060000020003" pitchFamily="18" charset="77"/>
              </a:rPr>
              <a:t>What are we missing?</a:t>
            </a:r>
          </a:p>
        </p:txBody>
      </p:sp>
      <p:sp>
        <p:nvSpPr>
          <p:cNvPr id="4" name="Rectangle 3">
            <a:extLst>
              <a:ext uri="{FF2B5EF4-FFF2-40B4-BE49-F238E27FC236}">
                <a16:creationId xmlns:a16="http://schemas.microsoft.com/office/drawing/2014/main" id="{5CEBD7D5-B2EE-C244-8F85-A91E1330F239}"/>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3953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ird that is standing in the dirt&#10;&#10;Description automatically generated">
            <a:extLst>
              <a:ext uri="{FF2B5EF4-FFF2-40B4-BE49-F238E27FC236}">
                <a16:creationId xmlns:a16="http://schemas.microsoft.com/office/drawing/2014/main" id="{7D036E16-F83B-DC42-B964-6DAB87FA48D0}"/>
              </a:ext>
            </a:extLst>
          </p:cNvPr>
          <p:cNvPicPr>
            <a:picLocks noChangeAspect="1"/>
          </p:cNvPicPr>
          <p:nvPr/>
        </p:nvPicPr>
        <p:blipFill rotWithShape="1">
          <a:blip r:embed="rId3">
            <a:extLst>
              <a:ext uri="{28A0092B-C50C-407E-A947-70E740481C1C}">
                <a14:useLocalDpi xmlns:a14="http://schemas.microsoft.com/office/drawing/2010/main" val="0"/>
              </a:ext>
            </a:extLst>
          </a:blip>
          <a:srcRect b="14287"/>
          <a:stretch/>
        </p:blipFill>
        <p:spPr>
          <a:xfrm>
            <a:off x="0" y="-79295"/>
            <a:ext cx="12192000" cy="6937295"/>
          </a:xfrm>
          <a:prstGeom prst="rect">
            <a:avLst/>
          </a:prstGeom>
        </p:spPr>
      </p:pic>
      <p:sp>
        <p:nvSpPr>
          <p:cNvPr id="4" name="Title 11"/>
          <p:cNvSpPr txBox="1">
            <a:spLocks/>
          </p:cNvSpPr>
          <p:nvPr/>
        </p:nvSpPr>
        <p:spPr>
          <a:xfrm>
            <a:off x="575733" y="498312"/>
            <a:ext cx="3436056" cy="1928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b="1" dirty="0">
                <a:solidFill>
                  <a:schemeClr val="bg1"/>
                </a:solidFill>
                <a:latin typeface="Orkney" pitchFamily="2" charset="77"/>
                <a:ea typeface="Open Sans Light" panose="020B0306030504020204" pitchFamily="34" charset="0"/>
                <a:cs typeface="Open Sans Light" panose="020B0306030504020204" pitchFamily="34" charset="0"/>
              </a:rPr>
              <a:t> </a:t>
            </a:r>
          </a:p>
        </p:txBody>
      </p:sp>
      <p:sp>
        <p:nvSpPr>
          <p:cNvPr id="5" name="Title 11"/>
          <p:cNvSpPr txBox="1">
            <a:spLocks/>
          </p:cNvSpPr>
          <p:nvPr/>
        </p:nvSpPr>
        <p:spPr>
          <a:xfrm>
            <a:off x="575733" y="256895"/>
            <a:ext cx="5363028" cy="24612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solidFill>
                  <a:schemeClr val="bg1"/>
                </a:solidFill>
                <a:latin typeface="Orkney" pitchFamily="2" charset="77"/>
              </a:rPr>
              <a:t> </a:t>
            </a:r>
          </a:p>
        </p:txBody>
      </p:sp>
      <p:sp>
        <p:nvSpPr>
          <p:cNvPr id="57" name="Slide Number Placeholder 56"/>
          <p:cNvSpPr>
            <a:spLocks noGrp="1"/>
          </p:cNvSpPr>
          <p:nvPr>
            <p:ph type="sldNum" sz="quarter" idx="12"/>
          </p:nvPr>
        </p:nvSpPr>
        <p:spPr/>
        <p:txBody>
          <a:bodyPr/>
          <a:lstStyle/>
          <a:p>
            <a:fld id="{219001E7-44B7-41BC-93FC-562CB9664D4C}" type="slidenum">
              <a:rPr lang="en-US" smtClean="0"/>
              <a:t>6</a:t>
            </a:fld>
            <a:endParaRPr lang="en-US" dirty="0"/>
          </a:p>
        </p:txBody>
      </p:sp>
      <p:sp>
        <p:nvSpPr>
          <p:cNvPr id="107" name="Rectangle 106"/>
          <p:cNvSpPr/>
          <p:nvPr/>
        </p:nvSpPr>
        <p:spPr>
          <a:xfrm>
            <a:off x="691485" y="484632"/>
            <a:ext cx="5950614" cy="1169678"/>
          </a:xfrm>
          <a:prstGeom prst="rect">
            <a:avLst/>
          </a:prstGeom>
        </p:spPr>
        <p:txBody>
          <a:bodyPr wrap="square" anchor="ctr">
            <a:noAutofit/>
          </a:bodyPr>
          <a:lstStyle/>
          <a:p>
            <a:pPr fontAlgn="base">
              <a:spcBef>
                <a:spcPct val="0"/>
              </a:spcBef>
              <a:spcAft>
                <a:spcPct val="0"/>
              </a:spcAft>
            </a:pPr>
            <a:r>
              <a:rPr lang="en-US" sz="4000" kern="0" spc="-151" noProof="1">
                <a:solidFill>
                  <a:srgbClr val="FF6C00"/>
                </a:solidFill>
                <a:latin typeface="Orkney Light" pitchFamily="2" charset="77"/>
                <a:ea typeface="Roboto" panose="02000000000000000000" pitchFamily="2" charset="0"/>
                <a:cs typeface="Open Sans" panose="020B0606030504020204" pitchFamily="34" charset="0"/>
              </a:rPr>
              <a:t>What can we learn from baby branta geese?</a:t>
            </a:r>
          </a:p>
        </p:txBody>
      </p:sp>
      <p:cxnSp>
        <p:nvCxnSpPr>
          <p:cNvPr id="9" name="Straight Connector 8"/>
          <p:cNvCxnSpPr/>
          <p:nvPr/>
        </p:nvCxnSpPr>
        <p:spPr>
          <a:xfrm>
            <a:off x="691485" y="1854852"/>
            <a:ext cx="5950615" cy="0"/>
          </a:xfrm>
          <a:prstGeom prst="line">
            <a:avLst/>
          </a:prstGeom>
          <a:ln w="9525">
            <a:solidFill>
              <a:srgbClr val="14BBDC"/>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55670" y="1998275"/>
            <a:ext cx="6049930" cy="2772327"/>
          </a:xfrm>
          <a:prstGeom prst="rect">
            <a:avLst/>
          </a:prstGeom>
        </p:spPr>
        <p:txBody>
          <a:bodyPr wrap="square" anchor="t">
            <a:noAutofit/>
          </a:bodyPr>
          <a:lstStyle/>
          <a:p>
            <a:r>
              <a:rPr lang="en-US" sz="1200" dirty="0">
                <a:solidFill>
                  <a:schemeClr val="bg1"/>
                </a:solidFill>
                <a:latin typeface="Orkney" pitchFamily="2" charset="77"/>
              </a:rPr>
              <a:t>A baby barnacle geese hatches in a nest 40 stories high without the ability to fly.</a:t>
            </a:r>
          </a:p>
          <a:p>
            <a:r>
              <a:rPr lang="en-US" sz="1200" dirty="0">
                <a:solidFill>
                  <a:schemeClr val="bg1"/>
                </a:solidFill>
                <a:latin typeface="Orkney" pitchFamily="2" charset="77"/>
              </a:rPr>
              <a:t>She has to take a leap of faith and fall all the way down a cliff in order to get food or starve.  A miracle happens. Her soft feathers cushion the fall. She finds her parents and eats.</a:t>
            </a:r>
          </a:p>
          <a:p>
            <a:endParaRPr lang="en-US" sz="1200" dirty="0">
              <a:solidFill>
                <a:schemeClr val="bg1"/>
              </a:solidFill>
              <a:latin typeface="Orkney" pitchFamily="2" charset="77"/>
            </a:endParaRPr>
          </a:p>
          <a:p>
            <a:r>
              <a:rPr lang="en-US" sz="1200" dirty="0">
                <a:solidFill>
                  <a:schemeClr val="bg1"/>
                </a:solidFill>
                <a:latin typeface="Orkney" pitchFamily="2" charset="77"/>
              </a:rPr>
              <a:t>Luckily, we don’t have to leap as far. </a:t>
            </a:r>
            <a:r>
              <a:rPr lang="en-US" sz="1200" dirty="0" err="1">
                <a:solidFill>
                  <a:schemeClr val="bg1"/>
                </a:solidFill>
                <a:latin typeface="Orkney" pitchFamily="2" charset="77"/>
              </a:rPr>
              <a:t>Brantio</a:t>
            </a:r>
            <a:r>
              <a:rPr lang="en-US" sz="1200" dirty="0">
                <a:solidFill>
                  <a:schemeClr val="bg1"/>
                </a:solidFill>
                <a:latin typeface="Orkney" pitchFamily="2" charset="77"/>
              </a:rPr>
              <a:t> is named after the baby Branta geese. Fear steals dreams. What would we do if we weren’t afraid?</a:t>
            </a:r>
          </a:p>
          <a:p>
            <a:endParaRPr lang="en-US" sz="1200" dirty="0">
              <a:solidFill>
                <a:schemeClr val="bg1"/>
              </a:solidFill>
              <a:latin typeface="Orkney" pitchFamily="2" charset="77"/>
            </a:endParaRPr>
          </a:p>
          <a:p>
            <a:r>
              <a:rPr lang="en-US" sz="1200" dirty="0">
                <a:solidFill>
                  <a:schemeClr val="bg1"/>
                </a:solidFill>
                <a:latin typeface="Orkney" pitchFamily="2" charset="77"/>
              </a:rPr>
              <a:t>Taking the leap is hard. But worth it. </a:t>
            </a:r>
          </a:p>
          <a:p>
            <a:endParaRPr lang="en-US" sz="1200" dirty="0">
              <a:solidFill>
                <a:schemeClr val="bg1"/>
              </a:solidFill>
              <a:latin typeface="Orkney" pitchFamily="2" charset="77"/>
            </a:endParaRPr>
          </a:p>
          <a:p>
            <a:r>
              <a:rPr lang="en-US" sz="1200" dirty="0">
                <a:solidFill>
                  <a:schemeClr val="bg1"/>
                </a:solidFill>
                <a:latin typeface="Orkney" pitchFamily="2" charset="77"/>
              </a:rPr>
              <a:t>I’m hoping you’ll take the leap, with us, or with someone else.  The world needs your brilliant ideas.</a:t>
            </a:r>
          </a:p>
          <a:p>
            <a:endParaRPr lang="en-US" sz="1200" dirty="0">
              <a:solidFill>
                <a:schemeClr val="bg1"/>
              </a:solidFill>
              <a:latin typeface="Orkney" pitchFamily="2" charset="77"/>
            </a:endParaRPr>
          </a:p>
          <a:p>
            <a:r>
              <a:rPr lang="en-US" sz="1200" dirty="0">
                <a:solidFill>
                  <a:schemeClr val="bg1"/>
                </a:solidFill>
                <a:latin typeface="Orkney" pitchFamily="2" charset="77"/>
              </a:rPr>
              <a:t>				- Anwell. Tsai</a:t>
            </a:r>
          </a:p>
          <a:p>
            <a:r>
              <a:rPr lang="en-US" sz="1200" dirty="0">
                <a:solidFill>
                  <a:schemeClr val="bg1"/>
                </a:solidFill>
                <a:latin typeface="Orkney" pitchFamily="2" charset="77"/>
              </a:rPr>
              <a:t>				   CEO and founder of </a:t>
            </a:r>
            <a:r>
              <a:rPr lang="en-US" sz="1200" dirty="0" err="1">
                <a:solidFill>
                  <a:schemeClr val="bg1"/>
                </a:solidFill>
                <a:latin typeface="Orkney" pitchFamily="2" charset="77"/>
              </a:rPr>
              <a:t>Brantio</a:t>
            </a:r>
            <a:endParaRPr lang="en-US" sz="1200" dirty="0">
              <a:solidFill>
                <a:schemeClr val="bg1"/>
              </a:solidFill>
              <a:latin typeface="Orkney" pitchFamily="2" charset="77"/>
            </a:endParaRPr>
          </a:p>
          <a:p>
            <a:r>
              <a:rPr lang="en-US" sz="1200" dirty="0">
                <a:solidFill>
                  <a:schemeClr val="bg1"/>
                </a:solidFill>
                <a:latin typeface="Orkney" pitchFamily="2" charset="77"/>
              </a:rPr>
              <a:t>				</a:t>
            </a:r>
          </a:p>
        </p:txBody>
      </p:sp>
      <p:sp>
        <p:nvSpPr>
          <p:cNvPr id="20" name="TextBox 19">
            <a:extLst>
              <a:ext uri="{FF2B5EF4-FFF2-40B4-BE49-F238E27FC236}">
                <a16:creationId xmlns:a16="http://schemas.microsoft.com/office/drawing/2014/main" id="{B7696FB4-496A-0046-ABD9-10FFAFE4E517}"/>
              </a:ext>
            </a:extLst>
          </p:cNvPr>
          <p:cNvSpPr txBox="1"/>
          <p:nvPr/>
        </p:nvSpPr>
        <p:spPr>
          <a:xfrm>
            <a:off x="782947" y="5757911"/>
            <a:ext cx="1372492" cy="276999"/>
          </a:xfrm>
          <a:prstGeom prst="rect">
            <a:avLst/>
          </a:prstGeom>
          <a:noFill/>
        </p:spPr>
        <p:txBody>
          <a:bodyPr wrap="none" rtlCol="0">
            <a:spAutoFit/>
          </a:bodyPr>
          <a:lstStyle/>
          <a:p>
            <a:r>
              <a:rPr lang="en-US" sz="1200" dirty="0" err="1">
                <a:solidFill>
                  <a:schemeClr val="bg1"/>
                </a:solidFill>
                <a:latin typeface="Orkney" pitchFamily="2" charset="77"/>
                <a:ea typeface="Open Sans" panose="020B0606030504020204" pitchFamily="34" charset="0"/>
                <a:cs typeface="Open Sans" panose="020B0606030504020204" pitchFamily="34" charset="0"/>
              </a:rPr>
              <a:t>www.brantio.com</a:t>
            </a:r>
            <a:endParaRPr lang="en-US" sz="1200" dirty="0">
              <a:solidFill>
                <a:schemeClr val="bg1"/>
              </a:solidFill>
              <a:latin typeface="Orkney" pitchFamily="2" charset="77"/>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20C01306-8FBC-4C4F-924A-70E3BB107B66}"/>
              </a:ext>
            </a:extLst>
          </p:cNvPr>
          <p:cNvSpPr/>
          <p:nvPr/>
        </p:nvSpPr>
        <p:spPr>
          <a:xfrm>
            <a:off x="691485" y="5033424"/>
            <a:ext cx="4999895" cy="461665"/>
          </a:xfrm>
          <a:prstGeom prst="rect">
            <a:avLst/>
          </a:prstGeom>
        </p:spPr>
        <p:txBody>
          <a:bodyPr wrap="none">
            <a:spAutoFit/>
          </a:bodyPr>
          <a:lstStyle/>
          <a:p>
            <a:r>
              <a:rPr lang="en-US" sz="2400" kern="0" spc="-151" noProof="1">
                <a:solidFill>
                  <a:srgbClr val="14BBDC"/>
                </a:solidFill>
                <a:latin typeface="Orkney" pitchFamily="2" charset="77"/>
                <a:ea typeface="Roboto" panose="02000000000000000000" pitchFamily="2" charset="0"/>
                <a:cs typeface="Open Sans" panose="020B0606030504020204" pitchFamily="34" charset="0"/>
              </a:rPr>
              <a:t>Contact us. We’d love to hear from you.</a:t>
            </a:r>
            <a:endParaRPr lang="en-US" sz="2400" dirty="0">
              <a:solidFill>
                <a:srgbClr val="14BBDC"/>
              </a:solidFill>
              <a:latin typeface="Orkney" pitchFamily="2" charset="77"/>
            </a:endParaRPr>
          </a:p>
        </p:txBody>
      </p:sp>
      <p:sp>
        <p:nvSpPr>
          <p:cNvPr id="16" name="Rectangle 15">
            <a:extLst>
              <a:ext uri="{FF2B5EF4-FFF2-40B4-BE49-F238E27FC236}">
                <a16:creationId xmlns:a16="http://schemas.microsoft.com/office/drawing/2014/main" id="{1F34789A-BDDE-C04A-875C-F228E63A4AFF}"/>
              </a:ext>
            </a:extLst>
          </p:cNvPr>
          <p:cNvSpPr/>
          <p:nvPr/>
        </p:nvSpPr>
        <p:spPr>
          <a:xfrm>
            <a:off x="-12436" y="-69351"/>
            <a:ext cx="660400" cy="11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736196"/>
      </p:ext>
    </p:extLst>
  </p:cSld>
  <p:clrMapOvr>
    <a:masterClrMapping/>
  </p:clrMapOvr>
  <p:transition spd="slow">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493</Words>
  <Application>Microsoft Macintosh PowerPoint</Application>
  <PresentationFormat>Widescreen</PresentationFormat>
  <Paragraphs>56</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Orkney</vt:lpstr>
      <vt:lpstr>Orkney Light</vt:lpstr>
      <vt:lpstr>Superclarendon</vt:lpstr>
      <vt:lpstr>Superclarendon Black</vt:lpstr>
      <vt:lpstr>Office Theme</vt:lpstr>
      <vt:lpstr>METRICS</vt:lpstr>
      <vt:lpstr>PowerPoint Presentation</vt:lpstr>
      <vt:lpstr>"Measure what is measurable, and make measurable what is not."   - Galileo </vt:lpstr>
      <vt:lpstr>How might we measure important projects/ideas?  What are we missing?</vt:lpstr>
      <vt:lpstr>"Measure what is measurable, and make measurable what is not."   - Galileo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Anwell Tsai</dc:creator>
  <cp:lastModifiedBy>Anwell Tsai</cp:lastModifiedBy>
  <cp:revision>4</cp:revision>
  <dcterms:created xsi:type="dcterms:W3CDTF">2020-11-23T18:19:42Z</dcterms:created>
  <dcterms:modified xsi:type="dcterms:W3CDTF">2020-11-23T20:23:07Z</dcterms:modified>
</cp:coreProperties>
</file>