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965" r:id="rId2"/>
    <p:sldId id="966" r:id="rId3"/>
    <p:sldId id="967" r:id="rId4"/>
    <p:sldId id="968" r:id="rId5"/>
    <p:sldId id="308" r:id="rId6"/>
    <p:sldId id="9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7300"/>
    <a:srgbClr val="4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2"/>
    <p:restoredTop sz="67901"/>
  </p:normalViewPr>
  <p:slideViewPr>
    <p:cSldViewPr snapToGrid="0" snapToObjects="1">
      <p:cViewPr varScale="1">
        <p:scale>
          <a:sx n="79" d="100"/>
          <a:sy n="79" d="100"/>
        </p:scale>
        <p:origin x="1792" y="200"/>
      </p:cViewPr>
      <p:guideLst/>
    </p:cSldViewPr>
  </p:slideViewPr>
  <p:outlineViewPr>
    <p:cViewPr>
      <p:scale>
        <a:sx n="33" d="100"/>
        <a:sy n="33" d="100"/>
      </p:scale>
      <p:origin x="0" y="-1003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7F210-97F5-D246-BAD0-68EF325E8198}"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4620D-214F-8E4E-A8EA-D442D6363444}" type="slidenum">
              <a:rPr lang="en-US" smtClean="0"/>
              <a:t>‹#›</a:t>
            </a:fld>
            <a:endParaRPr lang="en-US"/>
          </a:p>
        </p:txBody>
      </p:sp>
    </p:spTree>
    <p:extLst>
      <p:ext uri="{BB962C8B-B14F-4D97-AF65-F5344CB8AC3E}">
        <p14:creationId xmlns:p14="http://schemas.microsoft.com/office/powerpoint/2010/main" val="85470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1</a:t>
            </a:fld>
            <a:endParaRPr lang="en-US"/>
          </a:p>
        </p:txBody>
      </p:sp>
    </p:spTree>
    <p:extLst>
      <p:ext uri="{BB962C8B-B14F-4D97-AF65-F5344CB8AC3E}">
        <p14:creationId xmlns:p14="http://schemas.microsoft.com/office/powerpoint/2010/main" val="308812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2</a:t>
            </a:fld>
            <a:endParaRPr lang="en-US"/>
          </a:p>
        </p:txBody>
      </p:sp>
    </p:spTree>
    <p:extLst>
      <p:ext uri="{BB962C8B-B14F-4D97-AF65-F5344CB8AC3E}">
        <p14:creationId xmlns:p14="http://schemas.microsoft.com/office/powerpoint/2010/main" val="67968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 </a:t>
            </a:r>
            <a:r>
              <a:rPr lang="en-US" b="0" dirty="0"/>
              <a:t>Every place </a:t>
            </a:r>
            <a:r>
              <a:rPr lang="en-US" b="0" dirty="0" err="1"/>
              <a:t>we’ved</a:t>
            </a:r>
            <a:r>
              <a:rPr lang="en-US" b="0" dirty="0"/>
              <a:t> worked talks about how we should be honest with each other. But how many times have we felt comfortable enough to give our honest opinion to a coworker? A manager? Even friends and family?  It’s understandable that people steer away from giving their honest views. We don’t want to hurt people’s feelings. We may not be confident in our views. We want our peers to feel confident. </a:t>
            </a:r>
          </a:p>
          <a:p>
            <a:endParaRPr lang="en-US" b="0" dirty="0"/>
          </a:p>
          <a:p>
            <a:r>
              <a:rPr lang="en-US" b="0" dirty="0"/>
              <a:t>However, many problems could have been avoided if people felt comfortable enough to share what they really thought. </a:t>
            </a:r>
            <a:endParaRPr lang="en-US" b="1" dirty="0"/>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3</a:t>
            </a:fld>
            <a:endParaRPr lang="en-US"/>
          </a:p>
        </p:txBody>
      </p:sp>
    </p:spTree>
    <p:extLst>
      <p:ext uri="{BB962C8B-B14F-4D97-AF65-F5344CB8AC3E}">
        <p14:creationId xmlns:p14="http://schemas.microsoft.com/office/powerpoint/2010/main" val="154636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Solution</a:t>
            </a:r>
            <a:r>
              <a:rPr lang="en-US" b="1" dirty="0"/>
              <a:t>: </a:t>
            </a:r>
            <a:r>
              <a:rPr lang="en-US" sz="1200" dirty="0"/>
              <a:t>​How might we create an environment where we’re open and honest, especially when it’s tough? What might we gain?</a:t>
            </a:r>
          </a:p>
          <a:p>
            <a:endParaRPr lang="en-US" b="1"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4</a:t>
            </a:fld>
            <a:endParaRPr lang="en-US"/>
          </a:p>
        </p:txBody>
      </p:sp>
    </p:spTree>
    <p:extLst>
      <p:ext uri="{BB962C8B-B14F-4D97-AF65-F5344CB8AC3E}">
        <p14:creationId xmlns:p14="http://schemas.microsoft.com/office/powerpoint/2010/main" val="8965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 </a:t>
            </a:r>
            <a:r>
              <a:rPr lang="en-US" b="0" dirty="0"/>
              <a:t>Every place </a:t>
            </a:r>
            <a:r>
              <a:rPr lang="en-US" b="0" dirty="0" err="1"/>
              <a:t>we’ved</a:t>
            </a:r>
            <a:r>
              <a:rPr lang="en-US" b="0" dirty="0"/>
              <a:t> worked talks about how we should be honest with each other. But how many times have we felt comfortable enough to give our honest opinion to a coworker? A manager? Even friends and family?  It’s understandable that people steer away from giving their honest views. We don’t want to hurt people’s feelings. We may not be confident in our views. We want our peers to feel confident. </a:t>
            </a:r>
          </a:p>
          <a:p>
            <a:endParaRPr lang="en-US" b="0" dirty="0"/>
          </a:p>
          <a:p>
            <a:r>
              <a:rPr lang="en-US" b="0" dirty="0"/>
              <a:t>However, many problems could have been avoided if people felt comfortable enough to share what they really thought. </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Solution: </a:t>
            </a:r>
            <a:r>
              <a:rPr lang="en-US" sz="1200" dirty="0"/>
              <a:t>​How might we create an environment where we’re open and honest, especially when it’s tough? What might we gain?</a:t>
            </a:r>
          </a:p>
          <a:p>
            <a:endParaRPr lang="en-US" b="1"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5</a:t>
            </a:fld>
            <a:endParaRPr lang="en-US"/>
          </a:p>
        </p:txBody>
      </p:sp>
    </p:spTree>
    <p:extLst>
      <p:ext uri="{BB962C8B-B14F-4D97-AF65-F5344CB8AC3E}">
        <p14:creationId xmlns:p14="http://schemas.microsoft.com/office/powerpoint/2010/main" val="413165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9D6F5-C3A7-42A2-86ED-A4BB6579E1A2}" type="slidenum">
              <a:rPr lang="en-US" smtClean="0"/>
              <a:t>6</a:t>
            </a:fld>
            <a:endParaRPr lang="en-US" dirty="0"/>
          </a:p>
        </p:txBody>
      </p:sp>
    </p:spTree>
    <p:extLst>
      <p:ext uri="{BB962C8B-B14F-4D97-AF65-F5344CB8AC3E}">
        <p14:creationId xmlns:p14="http://schemas.microsoft.com/office/powerpoint/2010/main" val="18974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2B3F-BBD8-5044-846B-C333509D1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CE7FB-17F4-C141-A9D8-0626E8B76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28BBB-F867-A34D-9C28-3353D38916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873E1331-6BC7-2840-9DA0-50B0A36C6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A90DB-0921-A648-834E-27E972B9EAFB}"/>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28244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F59A-9063-544D-B422-72AD3B7DA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02823-83C2-3549-AF9E-3C2B82E68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1DC93-AA78-E54A-883C-DA39F082EA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4EFC12EF-8141-2B45-AE46-018135A3D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EF574-8B1D-9447-A7D9-DEF913977D8A}"/>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023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B4E6F-5240-B645-BB07-0593A60E9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092F3-21E0-704B-8DBB-52680738F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CC90F-A2B0-7244-A6D1-8FBA84465A7E}"/>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8D93888-2A78-C340-A895-34A234D38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850F3-EB0A-6347-82E0-AF63F1EA8138}"/>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39760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041" y="142509"/>
            <a:ext cx="10515600" cy="486886"/>
          </a:xfrm>
        </p:spPr>
        <p:txBody>
          <a:bodyPr>
            <a:noAutofit/>
          </a:bodyPr>
          <a:lstStyle>
            <a:lvl1pPr>
              <a:defRPr sz="1800" b="1" i="0">
                <a:solidFill>
                  <a:schemeClr val="bg1"/>
                </a:solidFill>
                <a:latin typeface="Orkney" pitchFamily="2" charset="77"/>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b="1" i="0">
                <a:latin typeface="Orkney" pitchFamily="2" charset="77"/>
              </a:defRPr>
            </a:lvl1pPr>
          </a:lstStyle>
          <a:p>
            <a:fld id="{219001E7-44B7-41BC-93FC-562CB9664D4C}" type="slidenum">
              <a:rPr lang="en-US" smtClean="0"/>
              <a:pPr/>
              <a:t>‹#›</a:t>
            </a:fld>
            <a:endParaRPr lang="en-US" dirty="0"/>
          </a:p>
        </p:txBody>
      </p:sp>
      <p:sp>
        <p:nvSpPr>
          <p:cNvPr id="10" name="Text Placeholder 9"/>
          <p:cNvSpPr>
            <a:spLocks noGrp="1"/>
          </p:cNvSpPr>
          <p:nvPr>
            <p:ph type="body" sz="quarter" idx="13" hasCustomPrompt="1"/>
          </p:nvPr>
        </p:nvSpPr>
        <p:spPr>
          <a:xfrm>
            <a:off x="647041" y="475119"/>
            <a:ext cx="8388927" cy="308552"/>
          </a:xfrm>
        </p:spPr>
        <p:txBody>
          <a:bodyPr anchor="ctr">
            <a:noAutofit/>
          </a:bodyPr>
          <a:lstStyle>
            <a:lvl1pPr marL="0" indent="0">
              <a:buNone/>
              <a:defRPr sz="1000" b="1" i="0">
                <a:solidFill>
                  <a:schemeClr val="bg1"/>
                </a:solidFill>
                <a:latin typeface="Orkney" pitchFamily="2" charset="77"/>
              </a:defRPr>
            </a:lvl1pPr>
          </a:lstStyle>
          <a:p>
            <a:pPr lvl="0"/>
            <a:r>
              <a:rPr lang="en-US" dirty="0"/>
              <a:t>Insert  Your Great Subtitle Here</a:t>
            </a:r>
          </a:p>
        </p:txBody>
      </p:sp>
    </p:spTree>
    <p:extLst>
      <p:ext uri="{BB962C8B-B14F-4D97-AF65-F5344CB8AC3E}">
        <p14:creationId xmlns:p14="http://schemas.microsoft.com/office/powerpoint/2010/main" val="21860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459E-2586-674A-86FF-87CB13D80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7716-EE7D-6445-9FC5-2F1337F21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AE98-E14A-9143-B601-80B7BFAE7935}"/>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22C5E55-1FEE-704A-843E-D8B2BC3EF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77B81-92E6-034C-960B-6C9477106C6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66376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9224-42A4-AB40-B0C6-F7E9ABC5A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9A357-1AD8-D447-AEA8-67641534E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6CC0F-2177-2C4A-A1B1-12D8E262DE84}"/>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A70E91B-3CBF-EE43-ACDD-8F98F9F2B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C2801-C20E-2F43-ADEF-D17521C58D87}"/>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13420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A3D6-F0B2-5242-81DC-1F15E9D63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2FFD-921B-8348-9C60-99C2530AC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5D824-6327-434A-97D8-817EBD275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71681-A5CC-8F4E-AA19-F98993BC84D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DF35FA91-5732-B248-AD10-6E3787844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6C478-2FE7-2646-8AC6-C45F263F339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3640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A69F-1797-5644-AF09-FA453EE87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3CA2A-C9D4-9C4A-A2D8-811784414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0F1B4-349D-E942-ACBA-8C160937CE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6C694-8B3C-FE49-8D03-243228133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6C4D9-1B46-9E4B-9E3A-FDDFF994B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97841-FCF7-D441-B462-9DE547D17049}"/>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8" name="Footer Placeholder 7">
            <a:extLst>
              <a:ext uri="{FF2B5EF4-FFF2-40B4-BE49-F238E27FC236}">
                <a16:creationId xmlns:a16="http://schemas.microsoft.com/office/drawing/2014/main" id="{EA9B4D3A-8F06-104E-9A03-3D91D0A56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2D7F3-8236-0F43-B531-6AEDADF2B65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0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8285-B40B-FB4C-91F9-23DF48982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50941-DA44-1649-AB94-30E1E825BF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4" name="Footer Placeholder 3">
            <a:extLst>
              <a:ext uri="{FF2B5EF4-FFF2-40B4-BE49-F238E27FC236}">
                <a16:creationId xmlns:a16="http://schemas.microsoft.com/office/drawing/2014/main" id="{1E541BBF-1649-8449-AD8D-F7D8229F1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60FC6-09AE-5B47-8286-0117D2189106}"/>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9218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795E4-4854-9345-B5A2-C24FBA9DE5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3" name="Footer Placeholder 2">
            <a:extLst>
              <a:ext uri="{FF2B5EF4-FFF2-40B4-BE49-F238E27FC236}">
                <a16:creationId xmlns:a16="http://schemas.microsoft.com/office/drawing/2014/main" id="{D8FC12CD-F808-2741-BB8B-8969B3134A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CC8CD-ABF9-544C-A4E7-EE2C2E732F93}"/>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4226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BBD3-E749-644D-A3BB-662C66B5C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D10F1-7181-AE4B-AB2B-4C351B4A2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3F5C9-506B-C543-813D-0FF31648C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DB79D-21F5-EE4F-B5B0-4632CA410EAF}"/>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E49E08F5-6F5B-3C46-9A8D-B3A9BEF88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86523-BA68-1643-8F65-6B26D69B177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99546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13BC-4CBE-4146-815F-C59DE0770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9B66B-FC11-FA4B-A8C9-0495B4044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91879-287D-204E-B17B-934A68780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B3031-CC59-334F-B984-C671EB09A6F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1B9B7C09-315E-E545-97F7-A15D9B766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D6DD6-A0A7-ED48-8C2A-292DF177773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51108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D5A9F-E499-9C48-BF04-90FABC957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2FD48-CDD4-D742-8794-C95D7E1DC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31649-7E20-E24B-B125-155FA0535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04F34BE-18E5-E644-9DD3-B443A5438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3B7CEA-C6A9-B34B-9F8C-460959B9E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CCC5-0CFA-DD4A-A113-B7DB0A671A32}" type="slidenum">
              <a:rPr lang="en-US" smtClean="0"/>
              <a:t>‹#›</a:t>
            </a:fld>
            <a:endParaRPr lang="en-US"/>
          </a:p>
        </p:txBody>
      </p:sp>
    </p:spTree>
    <p:extLst>
      <p:ext uri="{BB962C8B-B14F-4D97-AF65-F5344CB8AC3E}">
        <p14:creationId xmlns:p14="http://schemas.microsoft.com/office/powerpoint/2010/main" val="202167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071D7BFA-8227-E54A-AF71-2E3CB3BAE3F1}"/>
              </a:ext>
            </a:extLst>
          </p:cNvPr>
          <p:cNvPicPr>
            <a:picLocks noChangeAspect="1"/>
          </p:cNvPicPr>
          <p:nvPr/>
        </p:nvPicPr>
        <p:blipFill rotWithShape="1">
          <a:blip r:embed="rId3"/>
          <a:srcRect t="6170" r="20714" b="292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477980" y="1122363"/>
            <a:ext cx="6255329" cy="3204134"/>
          </a:xfrm>
        </p:spPr>
        <p:txBody>
          <a:bodyPr anchor="b">
            <a:noAutofit/>
          </a:bodyPr>
          <a:lstStyle/>
          <a:p>
            <a:pPr algn="l"/>
            <a:r>
              <a:rPr lang="en-US" sz="7200" dirty="0">
                <a:solidFill>
                  <a:srgbClr val="FF0000"/>
                </a:solidFill>
                <a:latin typeface="Copperplate Gothic Bold" panose="020E0705020206020404" pitchFamily="34" charset="77"/>
              </a:rPr>
              <a:t>THE MOST EXPENSIVE GIFT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59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CC45C0-FB29-EA49-A42D-3926B7BE0D2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BE4D665-2423-D544-8EF3-3E0EE5629F58}"/>
              </a:ext>
            </a:extLst>
          </p:cNvPr>
          <p:cNvSpPr>
            <a:spLocks noGrp="1"/>
          </p:cNvSpPr>
          <p:nvPr>
            <p:ph type="sldNum" sz="quarter" idx="12"/>
          </p:nvPr>
        </p:nvSpPr>
        <p:spPr/>
        <p:txBody>
          <a:bodyPr/>
          <a:lstStyle/>
          <a:p>
            <a:fld id="{219001E7-44B7-41BC-93FC-562CB9664D4C}" type="slidenum">
              <a:rPr lang="en-US" smtClean="0"/>
              <a:t>2</a:t>
            </a:fld>
            <a:endParaRPr lang="en-US" dirty="0"/>
          </a:p>
        </p:txBody>
      </p:sp>
      <p:sp>
        <p:nvSpPr>
          <p:cNvPr id="7" name="Title 1">
            <a:extLst>
              <a:ext uri="{FF2B5EF4-FFF2-40B4-BE49-F238E27FC236}">
                <a16:creationId xmlns:a16="http://schemas.microsoft.com/office/drawing/2014/main" id="{A7880794-E0BF-D34A-A405-74416F2A1D77}"/>
              </a:ext>
            </a:extLst>
          </p:cNvPr>
          <p:cNvSpPr txBox="1">
            <a:spLocks/>
          </p:cNvSpPr>
          <p:nvPr/>
        </p:nvSpPr>
        <p:spPr>
          <a:xfrm>
            <a:off x="649224" y="393192"/>
            <a:ext cx="6179820" cy="787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bg1"/>
                </a:solidFill>
                <a:latin typeface="Roboto" panose="02000000000000000000" pitchFamily="2" charset="0"/>
                <a:ea typeface="Roboto" panose="02000000000000000000" pitchFamily="2" charset="0"/>
                <a:cs typeface="+mj-cs"/>
              </a:defRPr>
            </a:lvl1pPr>
          </a:lstStyle>
          <a:p>
            <a:r>
              <a:rPr lang="en-US" sz="4000" b="0" dirty="0">
                <a:latin typeface="Orkney Light" pitchFamily="2" charset="77"/>
              </a:rPr>
              <a:t>How it works</a:t>
            </a:r>
          </a:p>
        </p:txBody>
      </p:sp>
      <p:sp>
        <p:nvSpPr>
          <p:cNvPr id="8" name="Rectangle 7">
            <a:extLst>
              <a:ext uri="{FF2B5EF4-FFF2-40B4-BE49-F238E27FC236}">
                <a16:creationId xmlns:a16="http://schemas.microsoft.com/office/drawing/2014/main" id="{82C1A629-261A-3D4E-AD47-C447A313B1CD}"/>
              </a:ext>
            </a:extLst>
          </p:cNvPr>
          <p:cNvSpPr>
            <a:spLocks/>
          </p:cNvSpPr>
          <p:nvPr/>
        </p:nvSpPr>
        <p:spPr>
          <a:xfrm>
            <a:off x="1071111" y="2131825"/>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9" name="TextBox 8">
            <a:extLst>
              <a:ext uri="{FF2B5EF4-FFF2-40B4-BE49-F238E27FC236}">
                <a16:creationId xmlns:a16="http://schemas.microsoft.com/office/drawing/2014/main" id="{4DEEA97A-E5F2-3F46-845C-ADD5FE88A410}"/>
              </a:ext>
            </a:extLst>
          </p:cNvPr>
          <p:cNvSpPr txBox="1"/>
          <p:nvPr/>
        </p:nvSpPr>
        <p:spPr>
          <a:xfrm>
            <a:off x="1771756" y="2468880"/>
            <a:ext cx="1494320" cy="461665"/>
          </a:xfrm>
          <a:prstGeom prst="rect">
            <a:avLst/>
          </a:prstGeom>
          <a:noFill/>
        </p:spPr>
        <p:txBody>
          <a:bodyPr wrap="none" rtlCol="0" anchor="ctr">
            <a:spAutoFit/>
          </a:bodyPr>
          <a:lstStyle/>
          <a:p>
            <a:pPr algn="ctr"/>
            <a:r>
              <a:rPr lang="en-US" sz="2400" dirty="0">
                <a:solidFill>
                  <a:srgbClr val="FF6C00"/>
                </a:solidFill>
                <a:latin typeface="Orkney" pitchFamily="2" charset="77"/>
              </a:rPr>
              <a:t>1. Choose</a:t>
            </a:r>
          </a:p>
        </p:txBody>
      </p:sp>
      <p:sp>
        <p:nvSpPr>
          <p:cNvPr id="10" name="TextBox 9">
            <a:extLst>
              <a:ext uri="{FF2B5EF4-FFF2-40B4-BE49-F238E27FC236}">
                <a16:creationId xmlns:a16="http://schemas.microsoft.com/office/drawing/2014/main" id="{6C00AF64-1630-A145-B2B3-144935F93284}"/>
              </a:ext>
            </a:extLst>
          </p:cNvPr>
          <p:cNvSpPr txBox="1"/>
          <p:nvPr/>
        </p:nvSpPr>
        <p:spPr>
          <a:xfrm>
            <a:off x="1552913" y="3017520"/>
            <a:ext cx="2231136" cy="2608406"/>
          </a:xfrm>
          <a:prstGeom prst="rect">
            <a:avLst/>
          </a:prstGeom>
          <a:noFill/>
        </p:spPr>
        <p:txBody>
          <a:bodyPr wrap="square" rtlCol="0" anchor="t">
            <a:spAutoFit/>
          </a:bodyPr>
          <a:lstStyle/>
          <a:p>
            <a:pPr marL="342900" indent="-342900">
              <a:lnSpc>
                <a:spcPct val="150000"/>
              </a:lnSpc>
              <a:buAutoNum type="alphaUcPeriod"/>
            </a:pPr>
            <a:r>
              <a:rPr lang="en-GB" sz="1400" dirty="0">
                <a:solidFill>
                  <a:schemeClr val="bg1"/>
                </a:solidFill>
                <a:latin typeface="Orkney" pitchFamily="2" charset="77"/>
              </a:rPr>
              <a:t>Build tension and release by  showing a series of slides.</a:t>
            </a:r>
          </a:p>
          <a:p>
            <a:pPr marL="342900" indent="-342900">
              <a:lnSpc>
                <a:spcPct val="150000"/>
              </a:lnSpc>
              <a:buAutoNum type="alphaUcPeriod"/>
            </a:pPr>
            <a:endParaRPr lang="en-GB" sz="1400" dirty="0">
              <a:solidFill>
                <a:schemeClr val="bg1"/>
              </a:solidFill>
              <a:latin typeface="Orkney" pitchFamily="2" charset="77"/>
            </a:endParaRPr>
          </a:p>
          <a:p>
            <a:pPr marL="342900" indent="-342900">
              <a:lnSpc>
                <a:spcPct val="150000"/>
              </a:lnSpc>
              <a:buAutoNum type="alphaUcPeriod"/>
            </a:pPr>
            <a:r>
              <a:rPr lang="en-GB" sz="1400" dirty="0">
                <a:solidFill>
                  <a:schemeClr val="bg1"/>
                </a:solidFill>
                <a:latin typeface="Orkney" pitchFamily="2" charset="77"/>
              </a:rPr>
              <a:t>Use just the explainer slide at the end.</a:t>
            </a:r>
          </a:p>
          <a:p>
            <a:pPr>
              <a:lnSpc>
                <a:spcPct val="150000"/>
              </a:lnSpc>
            </a:pPr>
            <a:endParaRPr lang="en-GB" sz="1200" dirty="0">
              <a:solidFill>
                <a:schemeClr val="bg1"/>
              </a:solidFill>
              <a:latin typeface="Orkney" pitchFamily="2" charset="77"/>
            </a:endParaRPr>
          </a:p>
        </p:txBody>
      </p:sp>
      <p:sp>
        <p:nvSpPr>
          <p:cNvPr id="14" name="Rectangle 13">
            <a:extLst>
              <a:ext uri="{FF2B5EF4-FFF2-40B4-BE49-F238E27FC236}">
                <a16:creationId xmlns:a16="http://schemas.microsoft.com/office/drawing/2014/main" id="{0600E7A8-6CA0-B741-B6F8-816BF83E473D}"/>
              </a:ext>
            </a:extLst>
          </p:cNvPr>
          <p:cNvSpPr/>
          <p:nvPr/>
        </p:nvSpPr>
        <p:spPr>
          <a:xfrm>
            <a:off x="4663057"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15" name="TextBox 14">
            <a:extLst>
              <a:ext uri="{FF2B5EF4-FFF2-40B4-BE49-F238E27FC236}">
                <a16:creationId xmlns:a16="http://schemas.microsoft.com/office/drawing/2014/main" id="{39780757-EDEF-8A45-9924-820E7BA5F0F2}"/>
              </a:ext>
            </a:extLst>
          </p:cNvPr>
          <p:cNvSpPr txBox="1"/>
          <p:nvPr/>
        </p:nvSpPr>
        <p:spPr>
          <a:xfrm>
            <a:off x="4738527" y="2468880"/>
            <a:ext cx="2744662" cy="461665"/>
          </a:xfrm>
          <a:prstGeom prst="rect">
            <a:avLst/>
          </a:prstGeom>
          <a:noFill/>
        </p:spPr>
        <p:txBody>
          <a:bodyPr wrap="none" rtlCol="0" anchor="ctr">
            <a:spAutoFit/>
          </a:bodyPr>
          <a:lstStyle/>
          <a:p>
            <a:pPr algn="ctr"/>
            <a:r>
              <a:rPr lang="en-US" sz="2400" dirty="0">
                <a:solidFill>
                  <a:srgbClr val="FF6C00"/>
                </a:solidFill>
                <a:latin typeface="Orkney" pitchFamily="2" charset="77"/>
              </a:rPr>
              <a:t>2. Check the notes</a:t>
            </a:r>
          </a:p>
        </p:txBody>
      </p:sp>
      <p:sp>
        <p:nvSpPr>
          <p:cNvPr id="16" name="TextBox 15">
            <a:extLst>
              <a:ext uri="{FF2B5EF4-FFF2-40B4-BE49-F238E27FC236}">
                <a16:creationId xmlns:a16="http://schemas.microsoft.com/office/drawing/2014/main" id="{15C21CA5-B5A7-E743-A413-AFDF591708B5}"/>
              </a:ext>
            </a:extLst>
          </p:cNvPr>
          <p:cNvSpPr txBox="1"/>
          <p:nvPr/>
        </p:nvSpPr>
        <p:spPr>
          <a:xfrm>
            <a:off x="5144859" y="3017520"/>
            <a:ext cx="1929384" cy="1358064"/>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Check your notes sections for tips on how to start your meeting with a bang.</a:t>
            </a:r>
          </a:p>
        </p:txBody>
      </p:sp>
      <p:sp>
        <p:nvSpPr>
          <p:cNvPr id="28" name="Rectangle 27">
            <a:extLst>
              <a:ext uri="{FF2B5EF4-FFF2-40B4-BE49-F238E27FC236}">
                <a16:creationId xmlns:a16="http://schemas.microsoft.com/office/drawing/2014/main" id="{34A24424-251A-B549-AD02-F1A481A9D6A8}"/>
              </a:ext>
            </a:extLst>
          </p:cNvPr>
          <p:cNvSpPr/>
          <p:nvPr/>
        </p:nvSpPr>
        <p:spPr>
          <a:xfrm>
            <a:off x="8255003"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29" name="TextBox 28">
            <a:extLst>
              <a:ext uri="{FF2B5EF4-FFF2-40B4-BE49-F238E27FC236}">
                <a16:creationId xmlns:a16="http://schemas.microsoft.com/office/drawing/2014/main" id="{FD24C83E-AC23-C945-A320-462FB8B865A5}"/>
              </a:ext>
            </a:extLst>
          </p:cNvPr>
          <p:cNvSpPr txBox="1"/>
          <p:nvPr/>
        </p:nvSpPr>
        <p:spPr>
          <a:xfrm>
            <a:off x="8468333" y="2468880"/>
            <a:ext cx="2468946" cy="461665"/>
          </a:xfrm>
          <a:prstGeom prst="rect">
            <a:avLst/>
          </a:prstGeom>
          <a:noFill/>
        </p:spPr>
        <p:txBody>
          <a:bodyPr wrap="none" rtlCol="0" anchor="ctr">
            <a:spAutoFit/>
          </a:bodyPr>
          <a:lstStyle/>
          <a:p>
            <a:pPr algn="ctr"/>
            <a:r>
              <a:rPr lang="en-US" sz="2400" dirty="0">
                <a:solidFill>
                  <a:srgbClr val="FF6C00"/>
                </a:solidFill>
                <a:latin typeface="Orkney" pitchFamily="2" charset="77"/>
              </a:rPr>
              <a:t>3. Copy &amp; Share</a:t>
            </a:r>
          </a:p>
        </p:txBody>
      </p:sp>
      <p:sp>
        <p:nvSpPr>
          <p:cNvPr id="30" name="TextBox 29">
            <a:extLst>
              <a:ext uri="{FF2B5EF4-FFF2-40B4-BE49-F238E27FC236}">
                <a16:creationId xmlns:a16="http://schemas.microsoft.com/office/drawing/2014/main" id="{4BCF8BCE-2530-0B46-97B4-B5933F691680}"/>
              </a:ext>
            </a:extLst>
          </p:cNvPr>
          <p:cNvSpPr txBox="1"/>
          <p:nvPr/>
        </p:nvSpPr>
        <p:spPr>
          <a:xfrm>
            <a:off x="8736805" y="3017520"/>
            <a:ext cx="2231136" cy="2973891"/>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Copy the slide and paste it into your deck.</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may share this guide with others, print, and email copies,.</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can’t alter this guide or charge for it.</a:t>
            </a:r>
          </a:p>
        </p:txBody>
      </p:sp>
    </p:spTree>
    <p:extLst>
      <p:ext uri="{BB962C8B-B14F-4D97-AF65-F5344CB8AC3E}">
        <p14:creationId xmlns:p14="http://schemas.microsoft.com/office/powerpoint/2010/main" val="27220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2" presetClass="entr" presetSubtype="1"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4" grpId="0" animBg="1"/>
      <p:bldP spid="15" grpId="0"/>
      <p:bldP spid="16" grpId="0"/>
      <p:bldP spid="28"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071D7BFA-8227-E54A-AF71-2E3CB3BAE3F1}"/>
              </a:ext>
            </a:extLst>
          </p:cNvPr>
          <p:cNvPicPr>
            <a:picLocks noChangeAspect="1"/>
          </p:cNvPicPr>
          <p:nvPr/>
        </p:nvPicPr>
        <p:blipFill rotWithShape="1">
          <a:blip r:embed="rId3"/>
          <a:srcRect t="6170" r="20714" b="292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477981" y="1122363"/>
            <a:ext cx="4494852" cy="3204134"/>
          </a:xfrm>
        </p:spPr>
        <p:txBody>
          <a:bodyPr anchor="b">
            <a:normAutofit fontScale="90000"/>
          </a:bodyPr>
          <a:lstStyle/>
          <a:p>
            <a:pPr algn="l"/>
            <a:r>
              <a:rPr lang="en-US" sz="3700" dirty="0">
                <a:latin typeface="Krungthep" panose="02000400000000000000" pitchFamily="2" charset="-34"/>
                <a:ea typeface="Krungthep" panose="02000400000000000000" pitchFamily="2" charset="-34"/>
                <a:cs typeface="Krungthep" panose="02000400000000000000" pitchFamily="2" charset="-34"/>
              </a:rPr>
              <a:t>​“Honesty is a very expensive gift. Don’t expect it from cheap people.”</a:t>
            </a:r>
            <a:br>
              <a:rPr lang="en-US" sz="3700" dirty="0">
                <a:latin typeface="Krungthep" panose="02000400000000000000" pitchFamily="2" charset="-34"/>
                <a:ea typeface="Krungthep" panose="02000400000000000000" pitchFamily="2" charset="-34"/>
                <a:cs typeface="Krungthep" panose="02000400000000000000" pitchFamily="2" charset="-34"/>
              </a:rPr>
            </a:br>
            <a:br>
              <a:rPr lang="en-US" sz="3700" dirty="0">
                <a:latin typeface="Krungthep" panose="02000400000000000000" pitchFamily="2" charset="-34"/>
                <a:ea typeface="Krungthep" panose="02000400000000000000" pitchFamily="2" charset="-34"/>
                <a:cs typeface="Krungthep" panose="02000400000000000000" pitchFamily="2" charset="-34"/>
              </a:rPr>
            </a:br>
            <a:r>
              <a:rPr lang="en-US" sz="3700" dirty="0">
                <a:latin typeface="Krungthep" panose="02000400000000000000" pitchFamily="2" charset="-34"/>
                <a:ea typeface="Krungthep" panose="02000400000000000000" pitchFamily="2" charset="-34"/>
                <a:cs typeface="Krungthep" panose="02000400000000000000" pitchFamily="2" charset="-34"/>
              </a:rPr>
              <a:t> - Warren Buffett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54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071D7BFA-8227-E54A-AF71-2E3CB3BAE3F1}"/>
              </a:ext>
            </a:extLst>
          </p:cNvPr>
          <p:cNvPicPr>
            <a:picLocks noChangeAspect="1"/>
          </p:cNvPicPr>
          <p:nvPr/>
        </p:nvPicPr>
        <p:blipFill rotWithShape="1">
          <a:blip r:embed="rId3">
            <a:alphaModFix amt="50000"/>
          </a:blip>
          <a:srcRect t="7712" b="10766"/>
          <a:stretch/>
        </p:blipFill>
        <p:spPr>
          <a:xfrm>
            <a:off x="20" y="1"/>
            <a:ext cx="12191980" cy="6857999"/>
          </a:xfrm>
          <a:prstGeom prst="rect">
            <a:avLst/>
          </a:prstGeom>
        </p:spPr>
      </p:pic>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1524000" y="1122361"/>
            <a:ext cx="9144000" cy="4100991"/>
          </a:xfrm>
        </p:spPr>
        <p:txBody>
          <a:bodyPr>
            <a:noAutofit/>
          </a:bodyPr>
          <a:lstStyle/>
          <a:p>
            <a:r>
              <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rPr>
              <a:t>​How might we create an environment where we’re open and honest, especially when it’s tough?</a:t>
            </a:r>
            <a:br>
              <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rPr>
            </a:br>
            <a:br>
              <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rPr>
            </a:br>
            <a:br>
              <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rPr>
            </a:br>
            <a:r>
              <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rPr>
              <a:t>What might we gain?</a:t>
            </a:r>
            <a:br>
              <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rPr>
            </a:br>
            <a:endParaRPr lang="en-US" sz="4000" dirty="0">
              <a:solidFill>
                <a:srgbClr val="FFFFFF"/>
              </a:solidFill>
              <a:latin typeface="Krungthep" panose="02000400000000000000" pitchFamily="2" charset="-34"/>
              <a:ea typeface="Krungthep" panose="02000400000000000000" pitchFamily="2" charset="-34"/>
              <a:cs typeface="Krungthep" panose="02000400000000000000" pitchFamily="2" charset="-34"/>
            </a:endParaRPr>
          </a:p>
        </p:txBody>
      </p:sp>
    </p:spTree>
    <p:extLst>
      <p:ext uri="{BB962C8B-B14F-4D97-AF65-F5344CB8AC3E}">
        <p14:creationId xmlns:p14="http://schemas.microsoft.com/office/powerpoint/2010/main" val="3832558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071D7BFA-8227-E54A-AF71-2E3CB3BAE3F1}"/>
              </a:ext>
            </a:extLst>
          </p:cNvPr>
          <p:cNvPicPr>
            <a:picLocks noChangeAspect="1"/>
          </p:cNvPicPr>
          <p:nvPr/>
        </p:nvPicPr>
        <p:blipFill rotWithShape="1">
          <a:blip r:embed="rId3"/>
          <a:srcRect t="6170" r="20714" b="292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477980" y="1009629"/>
            <a:ext cx="5146206" cy="3204134"/>
          </a:xfrm>
        </p:spPr>
        <p:txBody>
          <a:bodyPr anchor="b">
            <a:normAutofit/>
          </a:bodyPr>
          <a:lstStyle/>
          <a:p>
            <a:pPr algn="l"/>
            <a:r>
              <a:rPr lang="en-US" sz="3200" dirty="0">
                <a:latin typeface="Krungthep" panose="02000400000000000000" pitchFamily="2" charset="-34"/>
                <a:ea typeface="Krungthep" panose="02000400000000000000" pitchFamily="2" charset="-34"/>
                <a:cs typeface="Krungthep" panose="02000400000000000000" pitchFamily="2" charset="-34"/>
              </a:rPr>
              <a:t>​“Honesty is a very expensive gift. Don’t expect it from cheap people.”</a:t>
            </a:r>
            <a:br>
              <a:rPr lang="en-US" sz="3200" dirty="0">
                <a:latin typeface="Krungthep" panose="02000400000000000000" pitchFamily="2" charset="-34"/>
                <a:ea typeface="Krungthep" panose="02000400000000000000" pitchFamily="2" charset="-34"/>
                <a:cs typeface="Krungthep" panose="02000400000000000000" pitchFamily="2" charset="-34"/>
              </a:rPr>
            </a:br>
            <a:br>
              <a:rPr lang="en-US" sz="3200" dirty="0">
                <a:latin typeface="Krungthep" panose="02000400000000000000" pitchFamily="2" charset="-34"/>
                <a:ea typeface="Krungthep" panose="02000400000000000000" pitchFamily="2" charset="-34"/>
                <a:cs typeface="Krungthep" panose="02000400000000000000" pitchFamily="2" charset="-34"/>
              </a:rPr>
            </a:br>
            <a:r>
              <a:rPr lang="en-US" sz="3200" dirty="0">
                <a:latin typeface="Krungthep" panose="02000400000000000000" pitchFamily="2" charset="-34"/>
                <a:ea typeface="Krungthep" panose="02000400000000000000" pitchFamily="2" charset="-34"/>
                <a:cs typeface="Krungthep" panose="02000400000000000000" pitchFamily="2" charset="-34"/>
              </a:rPr>
              <a:t> - Warren Buffett</a:t>
            </a:r>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477980" y="4872922"/>
            <a:ext cx="4023359" cy="1985078"/>
          </a:xfrm>
        </p:spPr>
        <p:txBody>
          <a:bodyPr>
            <a:normAutofit lnSpcReduction="10000"/>
          </a:bodyPr>
          <a:lstStyle/>
          <a:p>
            <a:pPr algn="l"/>
            <a:r>
              <a:rPr lang="en-US" sz="2000" dirty="0">
                <a:latin typeface="Krungthep" panose="02000400000000000000" pitchFamily="2" charset="-34"/>
                <a:ea typeface="Krungthep" panose="02000400000000000000" pitchFamily="2" charset="-34"/>
                <a:cs typeface="Krungthep" panose="02000400000000000000" pitchFamily="2" charset="-34"/>
              </a:rPr>
              <a:t>​How might we create an environment where we’re open and honest, especially when it’s tough?</a:t>
            </a:r>
          </a:p>
          <a:p>
            <a:pPr algn="l"/>
            <a:endParaRPr lang="en-US" sz="2000" dirty="0">
              <a:latin typeface="Krungthep" panose="02000400000000000000" pitchFamily="2" charset="-34"/>
              <a:ea typeface="Krungthep" panose="02000400000000000000" pitchFamily="2" charset="-34"/>
              <a:cs typeface="Krungthep" panose="02000400000000000000" pitchFamily="2" charset="-34"/>
            </a:endParaRPr>
          </a:p>
          <a:p>
            <a:pPr algn="l"/>
            <a:r>
              <a:rPr lang="en-US" sz="2000" dirty="0">
                <a:latin typeface="Krungthep" panose="02000400000000000000" pitchFamily="2" charset="-34"/>
                <a:ea typeface="Krungthep" panose="02000400000000000000" pitchFamily="2" charset="-34"/>
                <a:cs typeface="Krungthep" panose="02000400000000000000" pitchFamily="2" charset="-34"/>
              </a:rPr>
              <a:t>What might we gain?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7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ird that is standing in the dirt&#10;&#10;Description automatically generated">
            <a:extLst>
              <a:ext uri="{FF2B5EF4-FFF2-40B4-BE49-F238E27FC236}">
                <a16:creationId xmlns:a16="http://schemas.microsoft.com/office/drawing/2014/main" id="{7D036E16-F83B-DC42-B964-6DAB87FA48D0}"/>
              </a:ext>
            </a:extLst>
          </p:cNvPr>
          <p:cNvPicPr>
            <a:picLocks noChangeAspect="1"/>
          </p:cNvPicPr>
          <p:nvPr/>
        </p:nvPicPr>
        <p:blipFill rotWithShape="1">
          <a:blip r:embed="rId3">
            <a:extLst>
              <a:ext uri="{28A0092B-C50C-407E-A947-70E740481C1C}">
                <a14:useLocalDpi xmlns:a14="http://schemas.microsoft.com/office/drawing/2010/main" val="0"/>
              </a:ext>
            </a:extLst>
          </a:blip>
          <a:srcRect b="14287"/>
          <a:stretch/>
        </p:blipFill>
        <p:spPr>
          <a:xfrm>
            <a:off x="0" y="-79295"/>
            <a:ext cx="12192000" cy="6937295"/>
          </a:xfrm>
          <a:prstGeom prst="rect">
            <a:avLst/>
          </a:prstGeom>
        </p:spPr>
      </p:pic>
      <p:sp>
        <p:nvSpPr>
          <p:cNvPr id="4" name="Title 11"/>
          <p:cNvSpPr txBox="1">
            <a:spLocks/>
          </p:cNvSpPr>
          <p:nvPr/>
        </p:nvSpPr>
        <p:spPr>
          <a:xfrm>
            <a:off x="575733" y="498312"/>
            <a:ext cx="3436056" cy="1928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b="1" dirty="0">
                <a:solidFill>
                  <a:schemeClr val="bg1"/>
                </a:solidFill>
                <a:latin typeface="Orkney" pitchFamily="2" charset="77"/>
                <a:ea typeface="Open Sans Light" panose="020B0306030504020204" pitchFamily="34" charset="0"/>
                <a:cs typeface="Open Sans Light" panose="020B0306030504020204" pitchFamily="34" charset="0"/>
              </a:rPr>
              <a:t> </a:t>
            </a:r>
          </a:p>
        </p:txBody>
      </p:sp>
      <p:sp>
        <p:nvSpPr>
          <p:cNvPr id="5" name="Title 11"/>
          <p:cNvSpPr txBox="1">
            <a:spLocks/>
          </p:cNvSpPr>
          <p:nvPr/>
        </p:nvSpPr>
        <p:spPr>
          <a:xfrm>
            <a:off x="575733" y="256895"/>
            <a:ext cx="5363028" cy="24612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solidFill>
                  <a:schemeClr val="bg1"/>
                </a:solidFill>
                <a:latin typeface="Orkney" pitchFamily="2" charset="77"/>
              </a:rPr>
              <a:t> </a:t>
            </a:r>
          </a:p>
        </p:txBody>
      </p:sp>
      <p:sp>
        <p:nvSpPr>
          <p:cNvPr id="57" name="Slide Number Placeholder 56"/>
          <p:cNvSpPr>
            <a:spLocks noGrp="1"/>
          </p:cNvSpPr>
          <p:nvPr>
            <p:ph type="sldNum" sz="quarter" idx="12"/>
          </p:nvPr>
        </p:nvSpPr>
        <p:spPr/>
        <p:txBody>
          <a:bodyPr/>
          <a:lstStyle/>
          <a:p>
            <a:fld id="{219001E7-44B7-41BC-93FC-562CB9664D4C}" type="slidenum">
              <a:rPr lang="en-US" smtClean="0"/>
              <a:t>6</a:t>
            </a:fld>
            <a:endParaRPr lang="en-US" dirty="0"/>
          </a:p>
        </p:txBody>
      </p:sp>
      <p:sp>
        <p:nvSpPr>
          <p:cNvPr id="107" name="Rectangle 106"/>
          <p:cNvSpPr/>
          <p:nvPr/>
        </p:nvSpPr>
        <p:spPr>
          <a:xfrm>
            <a:off x="691485" y="484632"/>
            <a:ext cx="5950614" cy="1169678"/>
          </a:xfrm>
          <a:prstGeom prst="rect">
            <a:avLst/>
          </a:prstGeom>
        </p:spPr>
        <p:txBody>
          <a:bodyPr wrap="square" anchor="ctr">
            <a:noAutofit/>
          </a:bodyPr>
          <a:lstStyle/>
          <a:p>
            <a:pPr fontAlgn="base">
              <a:spcBef>
                <a:spcPct val="0"/>
              </a:spcBef>
              <a:spcAft>
                <a:spcPct val="0"/>
              </a:spcAft>
            </a:pPr>
            <a:r>
              <a:rPr lang="en-US" sz="4000" kern="0" spc="-151" noProof="1">
                <a:solidFill>
                  <a:srgbClr val="FF6C00"/>
                </a:solidFill>
                <a:latin typeface="Orkney Light" pitchFamily="2" charset="77"/>
                <a:ea typeface="Roboto" panose="02000000000000000000" pitchFamily="2" charset="0"/>
                <a:cs typeface="Open Sans" panose="020B0606030504020204" pitchFamily="34" charset="0"/>
              </a:rPr>
              <a:t>What can we learn from baby branta geese?</a:t>
            </a:r>
          </a:p>
        </p:txBody>
      </p:sp>
      <p:cxnSp>
        <p:nvCxnSpPr>
          <p:cNvPr id="9" name="Straight Connector 8"/>
          <p:cNvCxnSpPr/>
          <p:nvPr/>
        </p:nvCxnSpPr>
        <p:spPr>
          <a:xfrm>
            <a:off x="691485" y="1854852"/>
            <a:ext cx="5950615" cy="0"/>
          </a:xfrm>
          <a:prstGeom prst="line">
            <a:avLst/>
          </a:prstGeom>
          <a:ln w="9525">
            <a:solidFill>
              <a:srgbClr val="14BBDC"/>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55670" y="1998275"/>
            <a:ext cx="6049930" cy="2772327"/>
          </a:xfrm>
          <a:prstGeom prst="rect">
            <a:avLst/>
          </a:prstGeom>
        </p:spPr>
        <p:txBody>
          <a:bodyPr wrap="square" anchor="t">
            <a:noAutofit/>
          </a:bodyPr>
          <a:lstStyle/>
          <a:p>
            <a:r>
              <a:rPr lang="en-US" sz="1200" dirty="0">
                <a:solidFill>
                  <a:schemeClr val="bg1"/>
                </a:solidFill>
                <a:latin typeface="Orkney" pitchFamily="2" charset="77"/>
              </a:rPr>
              <a:t>A baby barnacle geese hatches in a nest 40 stories high without the ability to fly.</a:t>
            </a:r>
          </a:p>
          <a:p>
            <a:r>
              <a:rPr lang="en-US" sz="1200" dirty="0">
                <a:solidFill>
                  <a:schemeClr val="bg1"/>
                </a:solidFill>
                <a:latin typeface="Orkney" pitchFamily="2" charset="77"/>
              </a:rPr>
              <a:t>She has to take a leap of faith and fall all the way down a cliff in order to get food or starve.  A miracle happens. Her soft feathers cushion the fall. She finds her parents and eats.</a:t>
            </a:r>
          </a:p>
          <a:p>
            <a:endParaRPr lang="en-US" sz="1200" dirty="0">
              <a:solidFill>
                <a:schemeClr val="bg1"/>
              </a:solidFill>
              <a:latin typeface="Orkney" pitchFamily="2" charset="77"/>
            </a:endParaRPr>
          </a:p>
          <a:p>
            <a:r>
              <a:rPr lang="en-US" sz="1200" dirty="0">
                <a:solidFill>
                  <a:schemeClr val="bg1"/>
                </a:solidFill>
                <a:latin typeface="Orkney" pitchFamily="2" charset="77"/>
              </a:rPr>
              <a:t>Luckily, we don’t have to leap as far. </a:t>
            </a:r>
            <a:r>
              <a:rPr lang="en-US" sz="1200" dirty="0" err="1">
                <a:solidFill>
                  <a:schemeClr val="bg1"/>
                </a:solidFill>
                <a:latin typeface="Orkney" pitchFamily="2" charset="77"/>
              </a:rPr>
              <a:t>Brantio</a:t>
            </a:r>
            <a:r>
              <a:rPr lang="en-US" sz="1200" dirty="0">
                <a:solidFill>
                  <a:schemeClr val="bg1"/>
                </a:solidFill>
                <a:latin typeface="Orkney" pitchFamily="2" charset="77"/>
              </a:rPr>
              <a:t> is named after the baby Branta geese. Fear steals dreams. What would we do if we weren’t afraid?</a:t>
            </a:r>
          </a:p>
          <a:p>
            <a:endParaRPr lang="en-US" sz="1200" dirty="0">
              <a:solidFill>
                <a:schemeClr val="bg1"/>
              </a:solidFill>
              <a:latin typeface="Orkney" pitchFamily="2" charset="77"/>
            </a:endParaRPr>
          </a:p>
          <a:p>
            <a:r>
              <a:rPr lang="en-US" sz="1200" dirty="0">
                <a:solidFill>
                  <a:schemeClr val="bg1"/>
                </a:solidFill>
                <a:latin typeface="Orkney" pitchFamily="2" charset="77"/>
              </a:rPr>
              <a:t>Taking the leap is hard. But worth it. </a:t>
            </a:r>
          </a:p>
          <a:p>
            <a:endParaRPr lang="en-US" sz="1200" dirty="0">
              <a:solidFill>
                <a:schemeClr val="bg1"/>
              </a:solidFill>
              <a:latin typeface="Orkney" pitchFamily="2" charset="77"/>
            </a:endParaRPr>
          </a:p>
          <a:p>
            <a:r>
              <a:rPr lang="en-US" sz="1200" dirty="0">
                <a:solidFill>
                  <a:schemeClr val="bg1"/>
                </a:solidFill>
                <a:latin typeface="Orkney" pitchFamily="2" charset="77"/>
              </a:rPr>
              <a:t>I’m hoping you’ll take the leap, with us, or with someone else.  The world needs your brilliant ideas.</a:t>
            </a:r>
          </a:p>
          <a:p>
            <a:endParaRPr lang="en-US" sz="1200" dirty="0">
              <a:solidFill>
                <a:schemeClr val="bg1"/>
              </a:solidFill>
              <a:latin typeface="Orkney" pitchFamily="2" charset="77"/>
            </a:endParaRPr>
          </a:p>
          <a:p>
            <a:r>
              <a:rPr lang="en-US" sz="1200" dirty="0">
                <a:solidFill>
                  <a:schemeClr val="bg1"/>
                </a:solidFill>
                <a:latin typeface="Orkney" pitchFamily="2" charset="77"/>
              </a:rPr>
              <a:t>				- Anwell. Tsai</a:t>
            </a:r>
          </a:p>
          <a:p>
            <a:r>
              <a:rPr lang="en-US" sz="1200" dirty="0">
                <a:solidFill>
                  <a:schemeClr val="bg1"/>
                </a:solidFill>
                <a:latin typeface="Orkney" pitchFamily="2" charset="77"/>
              </a:rPr>
              <a:t>				   CEO and founder of </a:t>
            </a:r>
            <a:r>
              <a:rPr lang="en-US" sz="1200" dirty="0" err="1">
                <a:solidFill>
                  <a:schemeClr val="bg1"/>
                </a:solidFill>
                <a:latin typeface="Orkney" pitchFamily="2" charset="77"/>
              </a:rPr>
              <a:t>Brantio</a:t>
            </a:r>
            <a:endParaRPr lang="en-US" sz="1200" dirty="0">
              <a:solidFill>
                <a:schemeClr val="bg1"/>
              </a:solidFill>
              <a:latin typeface="Orkney" pitchFamily="2" charset="77"/>
            </a:endParaRPr>
          </a:p>
          <a:p>
            <a:r>
              <a:rPr lang="en-US" sz="1200" dirty="0">
                <a:solidFill>
                  <a:schemeClr val="bg1"/>
                </a:solidFill>
                <a:latin typeface="Orkney" pitchFamily="2" charset="77"/>
              </a:rPr>
              <a:t>				</a:t>
            </a:r>
          </a:p>
        </p:txBody>
      </p:sp>
      <p:sp>
        <p:nvSpPr>
          <p:cNvPr id="20" name="TextBox 19">
            <a:extLst>
              <a:ext uri="{FF2B5EF4-FFF2-40B4-BE49-F238E27FC236}">
                <a16:creationId xmlns:a16="http://schemas.microsoft.com/office/drawing/2014/main" id="{B7696FB4-496A-0046-ABD9-10FFAFE4E517}"/>
              </a:ext>
            </a:extLst>
          </p:cNvPr>
          <p:cNvSpPr txBox="1"/>
          <p:nvPr/>
        </p:nvSpPr>
        <p:spPr>
          <a:xfrm>
            <a:off x="782947" y="5757911"/>
            <a:ext cx="1372492" cy="276999"/>
          </a:xfrm>
          <a:prstGeom prst="rect">
            <a:avLst/>
          </a:prstGeom>
          <a:noFill/>
        </p:spPr>
        <p:txBody>
          <a:bodyPr wrap="none" rtlCol="0">
            <a:spAutoFit/>
          </a:bodyPr>
          <a:lstStyle/>
          <a:p>
            <a:r>
              <a:rPr lang="en-US" sz="1200" dirty="0" err="1">
                <a:solidFill>
                  <a:schemeClr val="bg1"/>
                </a:solidFill>
                <a:latin typeface="Orkney" pitchFamily="2" charset="77"/>
                <a:ea typeface="Open Sans" panose="020B0606030504020204" pitchFamily="34" charset="0"/>
                <a:cs typeface="Open Sans" panose="020B0606030504020204" pitchFamily="34" charset="0"/>
              </a:rPr>
              <a:t>www.brantio.com</a:t>
            </a:r>
            <a:endParaRPr lang="en-US" sz="1200" dirty="0">
              <a:solidFill>
                <a:schemeClr val="bg1"/>
              </a:solidFill>
              <a:latin typeface="Orkney" pitchFamily="2" charset="77"/>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20C01306-8FBC-4C4F-924A-70E3BB107B66}"/>
              </a:ext>
            </a:extLst>
          </p:cNvPr>
          <p:cNvSpPr/>
          <p:nvPr/>
        </p:nvSpPr>
        <p:spPr>
          <a:xfrm>
            <a:off x="691485" y="5033424"/>
            <a:ext cx="4999895" cy="461665"/>
          </a:xfrm>
          <a:prstGeom prst="rect">
            <a:avLst/>
          </a:prstGeom>
        </p:spPr>
        <p:txBody>
          <a:bodyPr wrap="none">
            <a:spAutoFit/>
          </a:bodyPr>
          <a:lstStyle/>
          <a:p>
            <a:r>
              <a:rPr lang="en-US" sz="2400" kern="0" spc="-151" noProof="1">
                <a:solidFill>
                  <a:srgbClr val="14BBDC"/>
                </a:solidFill>
                <a:latin typeface="Orkney" pitchFamily="2" charset="77"/>
                <a:ea typeface="Roboto" panose="02000000000000000000" pitchFamily="2" charset="0"/>
                <a:cs typeface="Open Sans" panose="020B0606030504020204" pitchFamily="34" charset="0"/>
              </a:rPr>
              <a:t>Contact us. We’d love to hear from you.</a:t>
            </a:r>
            <a:endParaRPr lang="en-US" sz="2400" dirty="0">
              <a:solidFill>
                <a:srgbClr val="14BBDC"/>
              </a:solidFill>
              <a:latin typeface="Orkney" pitchFamily="2" charset="77"/>
            </a:endParaRPr>
          </a:p>
        </p:txBody>
      </p:sp>
      <p:sp>
        <p:nvSpPr>
          <p:cNvPr id="16" name="Rectangle 15">
            <a:extLst>
              <a:ext uri="{FF2B5EF4-FFF2-40B4-BE49-F238E27FC236}">
                <a16:creationId xmlns:a16="http://schemas.microsoft.com/office/drawing/2014/main" id="{1F34789A-BDDE-C04A-875C-F228E63A4AFF}"/>
              </a:ext>
            </a:extLst>
          </p:cNvPr>
          <p:cNvSpPr/>
          <p:nvPr/>
        </p:nvSpPr>
        <p:spPr>
          <a:xfrm>
            <a:off x="-12436" y="-69351"/>
            <a:ext cx="660400" cy="11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268351"/>
      </p:ext>
    </p:extLst>
  </p:cSld>
  <p:clrMapOvr>
    <a:masterClrMapping/>
  </p:clrMapOvr>
  <p:transition spd="slow">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611</Words>
  <Application>Microsoft Macintosh PowerPoint</Application>
  <PresentationFormat>Widescreen</PresentationFormat>
  <Paragraphs>55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Copperplate Gothic Bold</vt:lpstr>
      <vt:lpstr>Krungthep</vt:lpstr>
      <vt:lpstr>Orkney</vt:lpstr>
      <vt:lpstr>Orkney Light</vt:lpstr>
      <vt:lpstr>Office Theme</vt:lpstr>
      <vt:lpstr>THE MOST EXPENSIVE GIFT</vt:lpstr>
      <vt:lpstr>PowerPoint Presentation</vt:lpstr>
      <vt:lpstr>​“Honesty is a very expensive gift. Don’t expect it from cheap people.”   - Warren Buffett</vt:lpstr>
      <vt:lpstr>​How might we create an environment where we’re open and honest, especially when it’s tough?   What might we gain? </vt:lpstr>
      <vt:lpstr>​“Honesty is a very expensive gift. Don’t expect it from cheap people.”   - Warren Buffett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Anwell Tsai</dc:creator>
  <cp:lastModifiedBy>Anwell Tsai</cp:lastModifiedBy>
  <cp:revision>4</cp:revision>
  <dcterms:created xsi:type="dcterms:W3CDTF">2020-11-23T18:26:51Z</dcterms:created>
  <dcterms:modified xsi:type="dcterms:W3CDTF">2020-11-23T20:25:53Z</dcterms:modified>
</cp:coreProperties>
</file>